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1E51CD-2FC8-4328-9AE7-63EA5D2CC81B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661D69-0D2C-46EF-83BF-564BA3DF33F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00783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C3B372-78AA-4C91-97CF-BF1A56ABF11A}" type="slidenum">
              <a:rPr lang="de-AT" altLang="de-DE"/>
              <a:pPr eaLnBrk="1" hangingPunct="1"/>
              <a:t>1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3725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DAED-E5E6-4D66-8DC8-EF179BD8F8F4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7142F-E68C-4AC3-84DB-0F5930376A0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0954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74C0-AB92-4299-A396-DECD6CAA2EDC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21FA7-1591-43A3-A63B-439AAA04ECA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5962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445F-1AF9-4D42-999D-5BB2A1C19E97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80185-A903-40CC-A0AE-C6DFA926893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1658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2C87D-EA38-4C3E-8A42-8EF26C9D0DAA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4DAAE-AAE8-46F7-A13F-065EEC1CAED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4102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655F-6129-4B4F-8FC2-86F841E7C92E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A7424-557E-43CF-A535-C921B602516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9256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BE1A9-6EA8-44A8-A0C8-EA1177EDE83C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D4303-14AB-46DD-AA3A-CD8ED7BCC87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6419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1F51-488B-4682-B9FB-D53D91E71277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1D6-C449-4804-A3D7-163A906753D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8679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1D95-00FC-4D32-8769-9AD76A28DA13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ABE02-1FD2-4E01-AAD2-0340826CDC6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5474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4E50-0CB9-40C3-8E69-CD4F43DA46AF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71E2-CC70-4B9C-99B4-878E399B90D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552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0F08-78E0-4E06-9993-C971FD8BB13D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4F4-B528-469F-B3A2-7E40CE4F14E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8492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696B-6AD4-4559-BBE7-62BA07BE35EE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A5BFF-6214-4F87-82E6-B561F436765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6025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932BB7-DAAA-4DE3-BED7-566EC555A0CA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CD16762-4841-4004-84EB-9AB5759EAFC9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" t="23428" r="33392" b="21143"/>
          <a:stretch>
            <a:fillRect/>
          </a:stretch>
        </p:blipFill>
        <p:spPr bwMode="auto">
          <a:xfrm>
            <a:off x="133350" y="1314450"/>
            <a:ext cx="97726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091"/>
          <p:cNvSpPr>
            <a:spLocks noChangeArrowheads="1"/>
          </p:cNvSpPr>
          <p:nvPr/>
        </p:nvSpPr>
        <p:spPr bwMode="auto">
          <a:xfrm>
            <a:off x="74613" y="85725"/>
            <a:ext cx="4521200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de-DE" sz="1400" b="1">
                <a:latin typeface="Calibri" panose="020F0502020204030204" pitchFamily="34" charset="0"/>
              </a:rPr>
              <a:t>Kontenlehre - Personenkonten</a:t>
            </a:r>
          </a:p>
        </p:txBody>
      </p:sp>
      <p:sp>
        <p:nvSpPr>
          <p:cNvPr id="21" name="Ellipse 20"/>
          <p:cNvSpPr/>
          <p:nvPr/>
        </p:nvSpPr>
        <p:spPr>
          <a:xfrm>
            <a:off x="7743825" y="311785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2" name="Ellipse 21"/>
          <p:cNvSpPr/>
          <p:nvPr/>
        </p:nvSpPr>
        <p:spPr>
          <a:xfrm>
            <a:off x="7753350" y="341312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1743075" y="368935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8891588" y="2555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890588" y="512762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7777163" y="25939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7" name="Ellipse 26"/>
          <p:cNvSpPr/>
          <p:nvPr/>
        </p:nvSpPr>
        <p:spPr>
          <a:xfrm>
            <a:off x="8320088" y="197485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8" name="Ellipse 27"/>
          <p:cNvSpPr/>
          <p:nvPr/>
        </p:nvSpPr>
        <p:spPr>
          <a:xfrm>
            <a:off x="6024563" y="33940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9" name="Ellipse 28"/>
          <p:cNvSpPr/>
          <p:nvPr/>
        </p:nvSpPr>
        <p:spPr>
          <a:xfrm>
            <a:off x="6034088" y="455612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0" name="Ellipse 29"/>
          <p:cNvSpPr/>
          <p:nvPr/>
        </p:nvSpPr>
        <p:spPr>
          <a:xfrm>
            <a:off x="3214688" y="643255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1" name="Ellipse 30"/>
          <p:cNvSpPr/>
          <p:nvPr/>
        </p:nvSpPr>
        <p:spPr>
          <a:xfrm>
            <a:off x="3509963" y="64420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064" name="Textfeld 31"/>
          <p:cNvSpPr txBox="1">
            <a:spLocks noChangeArrowheads="1"/>
          </p:cNvSpPr>
          <p:nvPr/>
        </p:nvSpPr>
        <p:spPr bwMode="auto">
          <a:xfrm>
            <a:off x="1738313" y="6018213"/>
            <a:ext cx="909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de-DE">
                <a:latin typeface="Calibri" panose="020F0502020204030204" pitchFamily="34" charset="0"/>
              </a:rPr>
              <a:t>Lösung:</a:t>
            </a:r>
          </a:p>
        </p:txBody>
      </p:sp>
      <p:pic>
        <p:nvPicPr>
          <p:cNvPr id="2065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50545" r="61995" b="25655"/>
          <a:stretch>
            <a:fillRect/>
          </a:stretch>
        </p:blipFill>
        <p:spPr bwMode="auto">
          <a:xfrm>
            <a:off x="1233488" y="638175"/>
            <a:ext cx="5268912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Ellipse 31"/>
          <p:cNvSpPr/>
          <p:nvPr/>
        </p:nvSpPr>
        <p:spPr>
          <a:xfrm>
            <a:off x="2586038" y="642302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4" name="Ellipse 43"/>
          <p:cNvSpPr/>
          <p:nvPr/>
        </p:nvSpPr>
        <p:spPr>
          <a:xfrm>
            <a:off x="2900363" y="643255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5" name="Ellipse 44"/>
          <p:cNvSpPr/>
          <p:nvPr/>
        </p:nvSpPr>
        <p:spPr>
          <a:xfrm>
            <a:off x="2005013" y="641350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6" name="Ellipse 45"/>
          <p:cNvSpPr/>
          <p:nvPr/>
        </p:nvSpPr>
        <p:spPr>
          <a:xfrm>
            <a:off x="2290763" y="641350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7" name="Ellipse 46"/>
          <p:cNvSpPr/>
          <p:nvPr/>
        </p:nvSpPr>
        <p:spPr>
          <a:xfrm>
            <a:off x="1719263" y="6413500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4" name="Ellipse 33"/>
          <p:cNvSpPr/>
          <p:nvPr/>
        </p:nvSpPr>
        <p:spPr>
          <a:xfrm>
            <a:off x="3805238" y="64420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5" name="Ellipse 34"/>
          <p:cNvSpPr/>
          <p:nvPr/>
        </p:nvSpPr>
        <p:spPr>
          <a:xfrm>
            <a:off x="4100513" y="64420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3" name="Rechteck 32"/>
          <p:cNvSpPr/>
          <p:nvPr/>
        </p:nvSpPr>
        <p:spPr>
          <a:xfrm>
            <a:off x="6315075" y="3686175"/>
            <a:ext cx="266700" cy="285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6" name="Rechteck 35"/>
          <p:cNvSpPr/>
          <p:nvPr/>
        </p:nvSpPr>
        <p:spPr>
          <a:xfrm>
            <a:off x="6581775" y="3686175"/>
            <a:ext cx="266700" cy="285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0" y="6598444"/>
            <a:ext cx="1456106" cy="214312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008" y="34131"/>
            <a:ext cx="588805" cy="5699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hteck 2"/>
          <p:cNvSpPr>
            <a:spLocks noChangeArrowheads="1"/>
          </p:cNvSpPr>
          <p:nvPr/>
        </p:nvSpPr>
        <p:spPr bwMode="auto">
          <a:xfrm>
            <a:off x="406400" y="474663"/>
            <a:ext cx="92551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de-DE"/>
              <a:t>Kontenplan 	Er enthält alle in einem bestimmten Unternehmen geführten Konten</a:t>
            </a:r>
          </a:p>
          <a:p>
            <a:pPr eaLnBrk="1" hangingPunct="1"/>
            <a:r>
              <a:rPr lang="de-AT" altLang="de-DE"/>
              <a:t>Kontenrahmen 	Organisations- und Gliederungsplan aller Konten der Buchführung</a:t>
            </a:r>
          </a:p>
          <a:p>
            <a:pPr eaLnBrk="1" hangingPunct="1"/>
            <a:r>
              <a:rPr lang="de-AT" altLang="de-DE"/>
              <a:t>EKR 		Abkürzung für Österreichischen Einheitskontenrahmen</a:t>
            </a:r>
          </a:p>
          <a:p>
            <a:pPr eaLnBrk="1" hangingPunct="1"/>
            <a:r>
              <a:rPr lang="de-AT" altLang="de-DE"/>
              <a:t>Kontenklassen 	Der Kontenrahmen besteht aus 10...</a:t>
            </a:r>
          </a:p>
          <a:p>
            <a:pPr eaLnBrk="1" hangingPunct="1"/>
            <a:r>
              <a:rPr lang="de-AT" altLang="de-DE"/>
              <a:t>Bestandskonten 	...werden mit SBK abgeschlossen</a:t>
            </a:r>
          </a:p>
          <a:p>
            <a:pPr eaLnBrk="1" hangingPunct="1"/>
            <a:r>
              <a:rPr lang="de-AT" altLang="de-DE"/>
              <a:t>Erfolgskonten 	...werden mit GUV abgeschlossen</a:t>
            </a:r>
          </a:p>
          <a:p>
            <a:pPr eaLnBrk="1" hangingPunct="1"/>
            <a:r>
              <a:rPr lang="de-AT" altLang="de-DE"/>
              <a:t>Debitor 		Kunde</a:t>
            </a:r>
          </a:p>
          <a:p>
            <a:pPr eaLnBrk="1" hangingPunct="1"/>
            <a:r>
              <a:rPr lang="de-AT" altLang="de-DE"/>
              <a:t>Kreditor 		Lieferant</a:t>
            </a:r>
          </a:p>
          <a:p>
            <a:pPr eaLnBrk="1" hangingPunct="1"/>
            <a:r>
              <a:rPr lang="de-AT" altLang="de-DE"/>
              <a:t>Personenkonten 	Eigene Konten für Kunden und Lieferanten</a:t>
            </a:r>
          </a:p>
          <a:p>
            <a:pPr eaLnBrk="1" hangingPunct="1"/>
            <a:r>
              <a:rPr lang="de-AT" altLang="de-DE"/>
              <a:t>Ertragskonten 	...sind im GUV zu finden</a:t>
            </a:r>
          </a:p>
          <a:p>
            <a:pPr eaLnBrk="1" hangingPunct="1"/>
            <a:r>
              <a:rPr lang="de-AT" altLang="de-DE"/>
              <a:t>Mietaufwand 	...Konto in der Klasse 7</a:t>
            </a:r>
          </a:p>
          <a:p>
            <a:pPr eaLnBrk="1" hangingPunct="1"/>
            <a:r>
              <a:rPr lang="de-AT" altLang="de-DE"/>
              <a:t>Lieferverbindlichkeit ...Konto der Klasse 3</a:t>
            </a:r>
          </a:p>
          <a:p>
            <a:pPr eaLnBrk="1" hangingPunct="1"/>
            <a:r>
              <a:rPr lang="de-AT" altLang="de-DE"/>
              <a:t>LKW 		...Konto der Klasse 0</a:t>
            </a:r>
          </a:p>
          <a:p>
            <a:pPr eaLnBrk="1" hangingPunct="1"/>
            <a:endParaRPr lang="de-AT" altLang="de-DE"/>
          </a:p>
          <a:p>
            <a:pPr eaLnBrk="1" hangingPunct="1"/>
            <a:r>
              <a:rPr lang="de-AT" altLang="de-DE"/>
              <a:t>Lösung: Stromberg</a:t>
            </a:r>
          </a:p>
          <a:p>
            <a:pPr eaLnBrk="1" hangingPunct="1"/>
            <a:r>
              <a:rPr lang="de-AT" altLang="de-DE"/>
              <a:t>(Lieblingsserie des Autors ;-)</a:t>
            </a:r>
          </a:p>
          <a:p>
            <a:pPr eaLnBrk="1" hangingPunct="1"/>
            <a:endParaRPr lang="de-AT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A4-Papier (210x297 mm)</PresentationFormat>
  <Paragraphs>19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BHAK I Salzburg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hbauer</dc:creator>
  <cp:lastModifiedBy>Helmut Bauer</cp:lastModifiedBy>
  <cp:revision>11</cp:revision>
  <dcterms:created xsi:type="dcterms:W3CDTF">2009-10-08T08:27:52Z</dcterms:created>
  <dcterms:modified xsi:type="dcterms:W3CDTF">2015-07-29T10:09:22Z</dcterms:modified>
</cp:coreProperties>
</file>