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434" y="11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8F73D-BB0E-4B22-BC51-1330E302E74A}" type="datetimeFigureOut">
              <a:rPr lang="de-DE"/>
              <a:pPr>
                <a:defRPr/>
              </a:pPr>
              <a:t>29.07.2015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6990B-37B2-4BF8-8C9C-22E17A782B05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4090243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C3D0C-B26C-4D78-8CB2-36A4988F97E3}" type="datetimeFigureOut">
              <a:rPr lang="de-DE"/>
              <a:pPr>
                <a:defRPr/>
              </a:pPr>
              <a:t>29.07.2015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BA14F5-4F4E-48B0-85E0-19FE15B3B5C3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82599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7B6AA-41C7-47B7-BE3E-BD71F77572DD}" type="datetimeFigureOut">
              <a:rPr lang="de-DE"/>
              <a:pPr>
                <a:defRPr/>
              </a:pPr>
              <a:t>29.07.2015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609F8-D67D-4E98-8698-BACC270B6BCE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4131475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0F246-A498-4495-8B5D-61BD08AA72CA}" type="datetimeFigureOut">
              <a:rPr lang="de-DE"/>
              <a:pPr>
                <a:defRPr/>
              </a:pPr>
              <a:t>29.07.2015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32DA0A-EAEE-4DF1-BBE5-4413A81582CB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672507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80E37-1C51-4E3B-B591-DCE2BEDF658A}" type="datetimeFigureOut">
              <a:rPr lang="de-DE"/>
              <a:pPr>
                <a:defRPr/>
              </a:pPr>
              <a:t>29.07.2015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A9372-A406-4352-8AD4-C39F6B72F6CA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654633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A09D3-CC7A-4983-BEC7-40B768B3DB3C}" type="datetimeFigureOut">
              <a:rPr lang="de-DE"/>
              <a:pPr>
                <a:defRPr/>
              </a:pPr>
              <a:t>29.07.2015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5B4B5-1360-4AF2-B0F8-FE467E918E37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4211389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B648D-004E-486D-80B7-2D6F1951D1B6}" type="datetimeFigureOut">
              <a:rPr lang="de-DE"/>
              <a:pPr>
                <a:defRPr/>
              </a:pPr>
              <a:t>29.07.2015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CBD63-7C51-4898-A6FD-EC364C648C76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49415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85A82-ACCD-428D-A561-E1DC9004B734}" type="datetimeFigureOut">
              <a:rPr lang="de-DE"/>
              <a:pPr>
                <a:defRPr/>
              </a:pPr>
              <a:t>29.07.2015</a:t>
            </a:fld>
            <a:endParaRPr lang="de-AT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FC5D4-2063-4889-AEBF-87A579FDB78E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800001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51A36-FC6C-4F7A-BCE2-583A259530E4}" type="datetimeFigureOut">
              <a:rPr lang="de-DE"/>
              <a:pPr>
                <a:defRPr/>
              </a:pPr>
              <a:t>29.07.2015</a:t>
            </a:fld>
            <a:endParaRPr lang="de-AT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2207D-463E-45EF-AEB7-59484AD8BBE8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93690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11416-85CC-44C8-BEC6-4C1FEAE1C903}" type="datetimeFigureOut">
              <a:rPr lang="de-DE"/>
              <a:pPr>
                <a:defRPr/>
              </a:pPr>
              <a:t>29.07.2015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E1F1E-FF48-41FB-9450-F72F2DCDA2B6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62038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E2166-3776-4B1C-8440-C5912B57BDCD}" type="datetimeFigureOut">
              <a:rPr lang="de-DE"/>
              <a:pPr>
                <a:defRPr/>
              </a:pPr>
              <a:t>29.07.2015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65FA3-99DE-4A61-BEC7-F476F1F7EDAF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471302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de-AT" altLang="de-DE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endParaRPr lang="de-AT" altLang="de-DE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F61DCC-96E0-4112-83B8-7B314F58A24B}" type="datetimeFigureOut">
              <a:rPr lang="de-DE"/>
              <a:pPr>
                <a:defRPr/>
              </a:pPr>
              <a:t>29.07.2015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3052671-4DD0-45E2-A433-D13638C4F318}" type="slidenum">
              <a:rPr lang="de-AT" altLang="de-DE"/>
              <a:pPr/>
              <a:t>‹Nr.›</a:t>
            </a:fld>
            <a:endParaRPr lang="de-AT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5" t="14648" r="25000" b="9912"/>
          <a:stretch>
            <a:fillRect/>
          </a:stretch>
        </p:blipFill>
        <p:spPr bwMode="auto">
          <a:xfrm>
            <a:off x="0" y="0"/>
            <a:ext cx="8453438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1091"/>
          <p:cNvSpPr>
            <a:spLocks noChangeArrowheads="1"/>
          </p:cNvSpPr>
          <p:nvPr/>
        </p:nvSpPr>
        <p:spPr bwMode="auto">
          <a:xfrm>
            <a:off x="74613" y="85725"/>
            <a:ext cx="4521200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de-AT" altLang="de-DE" sz="1400" b="1"/>
              <a:t>Bilanz, Bestandskonten, Buchungsregeln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5" t="48535" r="41797" b="19238"/>
          <a:stretch>
            <a:fillRect/>
          </a:stretch>
        </p:blipFill>
        <p:spPr bwMode="auto">
          <a:xfrm>
            <a:off x="5024438" y="285750"/>
            <a:ext cx="4810125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Ellipse 20"/>
          <p:cNvSpPr/>
          <p:nvPr/>
        </p:nvSpPr>
        <p:spPr>
          <a:xfrm>
            <a:off x="452438" y="5857875"/>
            <a:ext cx="285750" cy="2857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22" name="Ellipse 21"/>
          <p:cNvSpPr/>
          <p:nvPr/>
        </p:nvSpPr>
        <p:spPr>
          <a:xfrm>
            <a:off x="738188" y="5857875"/>
            <a:ext cx="285750" cy="2857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23" name="Ellipse 22"/>
          <p:cNvSpPr/>
          <p:nvPr/>
        </p:nvSpPr>
        <p:spPr>
          <a:xfrm>
            <a:off x="1023938" y="5857875"/>
            <a:ext cx="285750" cy="2857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24" name="Ellipse 23"/>
          <p:cNvSpPr/>
          <p:nvPr/>
        </p:nvSpPr>
        <p:spPr>
          <a:xfrm>
            <a:off x="1524000" y="5857875"/>
            <a:ext cx="285750" cy="2857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25" name="Ellipse 24"/>
          <p:cNvSpPr/>
          <p:nvPr/>
        </p:nvSpPr>
        <p:spPr>
          <a:xfrm>
            <a:off x="1809750" y="5857875"/>
            <a:ext cx="285750" cy="2857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26" name="Ellipse 25"/>
          <p:cNvSpPr/>
          <p:nvPr/>
        </p:nvSpPr>
        <p:spPr>
          <a:xfrm>
            <a:off x="2095500" y="5857875"/>
            <a:ext cx="285750" cy="2857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27" name="Ellipse 26"/>
          <p:cNvSpPr/>
          <p:nvPr/>
        </p:nvSpPr>
        <p:spPr>
          <a:xfrm>
            <a:off x="2381250" y="5857875"/>
            <a:ext cx="285750" cy="2857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28" name="Ellipse 27"/>
          <p:cNvSpPr/>
          <p:nvPr/>
        </p:nvSpPr>
        <p:spPr>
          <a:xfrm>
            <a:off x="2667000" y="5857875"/>
            <a:ext cx="285750" cy="2857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29" name="Ellipse 28"/>
          <p:cNvSpPr/>
          <p:nvPr/>
        </p:nvSpPr>
        <p:spPr>
          <a:xfrm>
            <a:off x="2952750" y="5857875"/>
            <a:ext cx="285750" cy="2857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30" name="Ellipse 29"/>
          <p:cNvSpPr/>
          <p:nvPr/>
        </p:nvSpPr>
        <p:spPr>
          <a:xfrm>
            <a:off x="3238500" y="5857875"/>
            <a:ext cx="285750" cy="2857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31" name="Ellipse 30"/>
          <p:cNvSpPr/>
          <p:nvPr/>
        </p:nvSpPr>
        <p:spPr>
          <a:xfrm>
            <a:off x="3524250" y="5857875"/>
            <a:ext cx="285750" cy="2857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2065" name="Textfeld 31"/>
          <p:cNvSpPr txBox="1">
            <a:spLocks noChangeArrowheads="1"/>
          </p:cNvSpPr>
          <p:nvPr/>
        </p:nvSpPr>
        <p:spPr bwMode="auto">
          <a:xfrm>
            <a:off x="381000" y="5500688"/>
            <a:ext cx="9096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de-AT" altLang="de-DE"/>
              <a:t>Lösung:</a:t>
            </a:r>
          </a:p>
        </p:txBody>
      </p:sp>
      <p:sp>
        <p:nvSpPr>
          <p:cNvPr id="33" name="Ellipse 32"/>
          <p:cNvSpPr/>
          <p:nvPr/>
        </p:nvSpPr>
        <p:spPr>
          <a:xfrm>
            <a:off x="130175" y="3116263"/>
            <a:ext cx="214313" cy="21431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34" name="Ellipse 33"/>
          <p:cNvSpPr/>
          <p:nvPr/>
        </p:nvSpPr>
        <p:spPr>
          <a:xfrm>
            <a:off x="1123950" y="2894013"/>
            <a:ext cx="214313" cy="21431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35" name="Ellipse 34"/>
          <p:cNvSpPr/>
          <p:nvPr/>
        </p:nvSpPr>
        <p:spPr>
          <a:xfrm>
            <a:off x="1843088" y="1993900"/>
            <a:ext cx="214312" cy="21431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36" name="Ellipse 35"/>
          <p:cNvSpPr/>
          <p:nvPr/>
        </p:nvSpPr>
        <p:spPr>
          <a:xfrm>
            <a:off x="1849438" y="3344863"/>
            <a:ext cx="214312" cy="21431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37" name="Ellipse 36"/>
          <p:cNvSpPr/>
          <p:nvPr/>
        </p:nvSpPr>
        <p:spPr>
          <a:xfrm>
            <a:off x="2084388" y="4008438"/>
            <a:ext cx="214312" cy="21431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38" name="Ellipse 37"/>
          <p:cNvSpPr/>
          <p:nvPr/>
        </p:nvSpPr>
        <p:spPr>
          <a:xfrm>
            <a:off x="2584450" y="3557588"/>
            <a:ext cx="214313" cy="21431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39" name="Ellipse 38"/>
          <p:cNvSpPr/>
          <p:nvPr/>
        </p:nvSpPr>
        <p:spPr>
          <a:xfrm>
            <a:off x="2800350" y="2905125"/>
            <a:ext cx="214313" cy="21431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40" name="Ellipse 39"/>
          <p:cNvSpPr/>
          <p:nvPr/>
        </p:nvSpPr>
        <p:spPr>
          <a:xfrm>
            <a:off x="3317875" y="1530350"/>
            <a:ext cx="214313" cy="21431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41" name="Ellipse 40"/>
          <p:cNvSpPr/>
          <p:nvPr/>
        </p:nvSpPr>
        <p:spPr>
          <a:xfrm>
            <a:off x="3800475" y="2643188"/>
            <a:ext cx="214313" cy="21431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42" name="Ellipse 41"/>
          <p:cNvSpPr/>
          <p:nvPr/>
        </p:nvSpPr>
        <p:spPr>
          <a:xfrm>
            <a:off x="4775200" y="3116263"/>
            <a:ext cx="214313" cy="21431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43" name="Ellipse 42"/>
          <p:cNvSpPr/>
          <p:nvPr/>
        </p:nvSpPr>
        <p:spPr>
          <a:xfrm>
            <a:off x="4533900" y="4017963"/>
            <a:ext cx="214313" cy="21431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pic>
        <p:nvPicPr>
          <p:cNvPr id="32" name="Grafik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008" y="42862"/>
            <a:ext cx="588805" cy="56991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hteck 2"/>
          <p:cNvSpPr>
            <a:spLocks noChangeArrowheads="1"/>
          </p:cNvSpPr>
          <p:nvPr/>
        </p:nvSpPr>
        <p:spPr bwMode="auto">
          <a:xfrm>
            <a:off x="595313" y="1214438"/>
            <a:ext cx="8358187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de-AT" altLang="de-DE" sz="1400" b="1">
                <a:solidFill>
                  <a:srgbClr val="FF0000"/>
                </a:solidFill>
              </a:rPr>
              <a:t>Lösung: The Simpsons</a:t>
            </a:r>
          </a:p>
          <a:p>
            <a:endParaRPr lang="de-AT" altLang="de-DE" sz="1400">
              <a:solidFill>
                <a:srgbClr val="FF0000"/>
              </a:solidFill>
            </a:endParaRPr>
          </a:p>
          <a:p>
            <a:r>
              <a:rPr lang="de-AT" altLang="de-DE" sz="1400">
                <a:solidFill>
                  <a:srgbClr val="FF0000"/>
                </a:solidFill>
              </a:rPr>
              <a:t>Soll</a:t>
            </a:r>
            <a:r>
              <a:rPr lang="de-AT" altLang="de-DE" sz="1400"/>
              <a:t> Eine Vermehrung des Kassakontos wird im ... verbucht</a:t>
            </a:r>
          </a:p>
          <a:p>
            <a:r>
              <a:rPr lang="de-AT" altLang="de-DE" sz="1400">
                <a:solidFill>
                  <a:srgbClr val="FF0000"/>
                </a:solidFill>
              </a:rPr>
              <a:t>Haben</a:t>
            </a:r>
            <a:r>
              <a:rPr lang="de-AT" altLang="de-DE" sz="1400"/>
              <a:t> Ein Wareneinkauf auf Ziel wird im ... des Kontos Lieferverbindlichkeiten gebucht</a:t>
            </a:r>
          </a:p>
          <a:p>
            <a:r>
              <a:rPr lang="de-AT" altLang="de-DE" sz="1400">
                <a:solidFill>
                  <a:srgbClr val="FF0000"/>
                </a:solidFill>
              </a:rPr>
              <a:t>aktives</a:t>
            </a:r>
            <a:r>
              <a:rPr lang="de-AT" altLang="de-DE" sz="1400"/>
              <a:t> Das Konto Geschäftsausstattung ist ein ... Bestandskonto</a:t>
            </a:r>
          </a:p>
          <a:p>
            <a:r>
              <a:rPr lang="de-AT" altLang="de-DE" sz="1400">
                <a:solidFill>
                  <a:srgbClr val="FF0000"/>
                </a:solidFill>
              </a:rPr>
              <a:t>Darlehen</a:t>
            </a:r>
            <a:r>
              <a:rPr lang="de-AT" altLang="de-DE" sz="1400"/>
              <a:t> ...ist ein passives Bestandskonto</a:t>
            </a:r>
          </a:p>
          <a:p>
            <a:r>
              <a:rPr lang="de-AT" altLang="de-DE" sz="1400">
                <a:solidFill>
                  <a:srgbClr val="FF0000"/>
                </a:solidFill>
              </a:rPr>
              <a:t>Bilanz</a:t>
            </a:r>
            <a:r>
              <a:rPr lang="de-AT" altLang="de-DE" sz="1400"/>
              <a:t> ...ist der Ausgangspunkt der doppelten Buchführung</a:t>
            </a:r>
          </a:p>
          <a:p>
            <a:r>
              <a:rPr lang="de-AT" altLang="de-DE" sz="1400">
                <a:solidFill>
                  <a:srgbClr val="FF0000"/>
                </a:solidFill>
              </a:rPr>
              <a:t>Aktiva</a:t>
            </a:r>
            <a:r>
              <a:rPr lang="de-AT" altLang="de-DE" sz="1400"/>
              <a:t> ...linke Seite der Bilanz</a:t>
            </a:r>
          </a:p>
          <a:p>
            <a:r>
              <a:rPr lang="de-AT" altLang="de-DE" sz="1400">
                <a:solidFill>
                  <a:srgbClr val="FF0000"/>
                </a:solidFill>
              </a:rPr>
              <a:t>Passiva</a:t>
            </a:r>
            <a:r>
              <a:rPr lang="de-AT" altLang="de-DE" sz="1400"/>
              <a:t> ...rechte Seite der Bilanz</a:t>
            </a:r>
          </a:p>
          <a:p>
            <a:r>
              <a:rPr lang="de-AT" altLang="de-DE" sz="1400">
                <a:solidFill>
                  <a:srgbClr val="FF0000"/>
                </a:solidFill>
              </a:rPr>
              <a:t>Eigenkapital</a:t>
            </a:r>
            <a:r>
              <a:rPr lang="de-AT" altLang="de-DE" sz="1400"/>
              <a:t> ...Summe aller vom Unternehmer selbst zur Verfügung gestellten Mittel</a:t>
            </a:r>
          </a:p>
          <a:p>
            <a:r>
              <a:rPr lang="de-AT" altLang="de-DE" sz="1400">
                <a:solidFill>
                  <a:srgbClr val="FF0000"/>
                </a:solidFill>
              </a:rPr>
              <a:t>Anlagevermögen</a:t>
            </a:r>
            <a:r>
              <a:rPr lang="de-AT" altLang="de-DE" sz="1400"/>
              <a:t> Steht dem Unternehmen dauernd zur Verfügung</a:t>
            </a:r>
          </a:p>
          <a:p>
            <a:r>
              <a:rPr lang="de-AT" altLang="de-DE" sz="1400">
                <a:solidFill>
                  <a:srgbClr val="FF0000"/>
                </a:solidFill>
              </a:rPr>
              <a:t>Umlaufvermögen</a:t>
            </a:r>
            <a:r>
              <a:rPr lang="de-AT" altLang="de-DE" sz="1400"/>
              <a:t> Vermögen, das dem Unternehmen nicht dauernd zur Verfügung steht</a:t>
            </a:r>
          </a:p>
          <a:p>
            <a:r>
              <a:rPr lang="de-AT" altLang="de-DE" sz="1400">
                <a:solidFill>
                  <a:srgbClr val="FF0000"/>
                </a:solidFill>
              </a:rPr>
              <a:t>Mittelherkunft</a:t>
            </a:r>
            <a:r>
              <a:rPr lang="de-AT" altLang="de-DE" sz="1400"/>
              <a:t> Die Passivseite der Bilanz zeigt die ... </a:t>
            </a:r>
          </a:p>
          <a:p>
            <a:r>
              <a:rPr lang="de-AT" altLang="de-DE" sz="1400">
                <a:solidFill>
                  <a:srgbClr val="FF0000"/>
                </a:solidFill>
              </a:rPr>
              <a:t>Mittelverwendung</a:t>
            </a:r>
            <a:r>
              <a:rPr lang="de-AT" altLang="de-DE" sz="1400"/>
              <a:t> Die Aktivseite der Bilanz zeigt die ...</a:t>
            </a:r>
          </a:p>
          <a:p>
            <a:r>
              <a:rPr lang="de-AT" altLang="de-DE" sz="1400">
                <a:solidFill>
                  <a:srgbClr val="FF0000"/>
                </a:solidFill>
              </a:rPr>
              <a:t>Saldo</a:t>
            </a:r>
            <a:r>
              <a:rPr lang="de-AT" altLang="de-DE" sz="1400"/>
              <a:t> ...ist die Differenz zwischen Soll und Haben</a:t>
            </a:r>
          </a:p>
          <a:p>
            <a:r>
              <a:rPr lang="de-AT" altLang="de-DE" sz="1400">
                <a:solidFill>
                  <a:srgbClr val="FF0000"/>
                </a:solidFill>
              </a:rPr>
              <a:t>Gebäude</a:t>
            </a:r>
            <a:r>
              <a:rPr lang="de-AT" altLang="de-DE" sz="1400"/>
              <a:t> ...aktives Bestandskonto</a:t>
            </a:r>
          </a:p>
          <a:p>
            <a:r>
              <a:rPr lang="de-AT" altLang="de-DE" sz="1400">
                <a:solidFill>
                  <a:srgbClr val="FF0000"/>
                </a:solidFill>
              </a:rPr>
              <a:t>Beleg</a:t>
            </a:r>
            <a:r>
              <a:rPr lang="de-AT" altLang="de-DE" sz="1400"/>
              <a:t> Keine Buchung ohne ....</a:t>
            </a:r>
          </a:p>
          <a:p>
            <a:r>
              <a:rPr lang="de-AT" altLang="de-DE" sz="1400">
                <a:solidFill>
                  <a:srgbClr val="FF0000"/>
                </a:solidFill>
              </a:rPr>
              <a:t>Ebk</a:t>
            </a:r>
            <a:r>
              <a:rPr lang="de-AT" altLang="de-DE" sz="1400"/>
              <a:t> Gegenkonto für die Eröffnungsbuchungen auf den Bestandskonten</a:t>
            </a:r>
          </a:p>
          <a:p>
            <a:r>
              <a:rPr lang="de-AT" altLang="de-DE" sz="1400">
                <a:solidFill>
                  <a:srgbClr val="FF0000"/>
                </a:solidFill>
              </a:rPr>
              <a:t>Schlussbilanzkonto</a:t>
            </a:r>
            <a:r>
              <a:rPr lang="de-AT" altLang="de-DE" sz="1400"/>
              <a:t> Mit diesem Konto werden die Bestandskonten abgeschlossen</a:t>
            </a:r>
          </a:p>
          <a:p>
            <a:r>
              <a:rPr lang="de-AT" altLang="de-DE" sz="1400">
                <a:solidFill>
                  <a:srgbClr val="FF0000"/>
                </a:solidFill>
              </a:rPr>
              <a:t>Maschinen</a:t>
            </a:r>
            <a:r>
              <a:rPr lang="de-AT" altLang="de-DE" sz="1400"/>
              <a:t> Buchungssatz - Kauf von Maschinen gegen spätere Bezahlung: ... an Lieferverbindlichkeiten</a:t>
            </a:r>
          </a:p>
          <a:p>
            <a:r>
              <a:rPr lang="de-AT" altLang="de-DE" sz="1400">
                <a:solidFill>
                  <a:srgbClr val="FF0000"/>
                </a:solidFill>
              </a:rPr>
              <a:t>Kassa</a:t>
            </a:r>
            <a:r>
              <a:rPr lang="de-AT" altLang="de-DE" sz="1400"/>
              <a:t> Buchungssatz - Bareinzahlung auf das Bankkonto: Bank an ...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</Words>
  <Application>Microsoft Office PowerPoint</Application>
  <PresentationFormat>A4-Papier (210x297 mm)</PresentationFormat>
  <Paragraphs>23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Calibri</vt:lpstr>
      <vt:lpstr>Arial</vt:lpstr>
      <vt:lpstr>Larissa-Design</vt:lpstr>
      <vt:lpstr>PowerPoint-Präsentation</vt:lpstr>
      <vt:lpstr>PowerPoint-Präsentation</vt:lpstr>
    </vt:vector>
  </TitlesOfParts>
  <Company>BHAK I Salzburg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hbauer</dc:creator>
  <cp:lastModifiedBy>Helmut Bauer</cp:lastModifiedBy>
  <cp:revision>6</cp:revision>
  <dcterms:created xsi:type="dcterms:W3CDTF">2009-10-08T08:27:52Z</dcterms:created>
  <dcterms:modified xsi:type="dcterms:W3CDTF">2015-07-29T10:01:27Z</dcterms:modified>
</cp:coreProperties>
</file>