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5" r:id="rId2"/>
    <p:sldId id="258" r:id="rId3"/>
    <p:sldId id="259" r:id="rId4"/>
    <p:sldId id="260" r:id="rId5"/>
    <p:sldId id="267" r:id="rId6"/>
    <p:sldId id="310" r:id="rId7"/>
    <p:sldId id="311" r:id="rId8"/>
    <p:sldId id="312" r:id="rId9"/>
    <p:sldId id="306" r:id="rId10"/>
    <p:sldId id="314" r:id="rId11"/>
    <p:sldId id="313" r:id="rId12"/>
    <p:sldId id="293" r:id="rId13"/>
    <p:sldId id="264" r:id="rId14"/>
    <p:sldId id="268" r:id="rId15"/>
    <p:sldId id="288" r:id="rId16"/>
    <p:sldId id="263" r:id="rId17"/>
    <p:sldId id="295" r:id="rId18"/>
    <p:sldId id="294" r:id="rId19"/>
    <p:sldId id="269" r:id="rId20"/>
    <p:sldId id="316" r:id="rId21"/>
    <p:sldId id="308" r:id="rId22"/>
    <p:sldId id="309" r:id="rId23"/>
    <p:sldId id="296" r:id="rId24"/>
    <p:sldId id="297" r:id="rId25"/>
    <p:sldId id="271" r:id="rId26"/>
    <p:sldId id="272" r:id="rId27"/>
    <p:sldId id="315" r:id="rId28"/>
    <p:sldId id="300" r:id="rId29"/>
    <p:sldId id="301" r:id="rId30"/>
    <p:sldId id="298" r:id="rId31"/>
    <p:sldId id="273" r:id="rId32"/>
    <p:sldId id="275" r:id="rId33"/>
    <p:sldId id="290" r:id="rId34"/>
    <p:sldId id="291" r:id="rId35"/>
    <p:sldId id="299" r:id="rId36"/>
  </p:sldIdLst>
  <p:sldSz cx="9906000" cy="6858000" type="A4"/>
  <p:notesSz cx="6797675" cy="9874250"/>
  <p:embeddedFontLst>
    <p:embeddedFont>
      <p:font typeface="Verdana" pitchFamily="34" charset="0"/>
      <p:regular r:id="rId39"/>
      <p:bold r:id="rId40"/>
      <p:italic r:id="rId41"/>
      <p:boldItalic r:id="rId42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u="sng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ECFF"/>
    <a:srgbClr val="CCFFCC"/>
    <a:srgbClr val="008000"/>
    <a:srgbClr val="FF3300"/>
    <a:srgbClr val="003300"/>
    <a:srgbClr val="FF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 snapToGrid="0">
      <p:cViewPr>
        <p:scale>
          <a:sx n="70" d="100"/>
          <a:sy n="70" d="100"/>
        </p:scale>
        <p:origin x="-996" y="-276"/>
      </p:cViewPr>
      <p:guideLst>
        <p:guide orient="horz" pos="4128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>
            <a:lvl1pPr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>
            <a:lvl1pPr algn="r"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46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b" anchorCtr="0" compatLnSpc="1">
            <a:prstTxWarp prst="textNoShape">
              <a:avLst/>
            </a:prstTxWarp>
          </a:bodyPr>
          <a:lstStyle>
            <a:lvl1pPr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48788"/>
            <a:ext cx="2946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b" anchorCtr="0" compatLnSpc="1">
            <a:prstTxWarp prst="textNoShape">
              <a:avLst/>
            </a:prstTxWarp>
          </a:bodyPr>
          <a:lstStyle>
            <a:lvl1pPr algn="r" defTabSz="941741">
              <a:defRPr u="none"/>
            </a:lvl1pPr>
          </a:lstStyle>
          <a:p>
            <a:pPr>
              <a:defRPr/>
            </a:pPr>
            <a:fld id="{7ED22CCA-A535-4FDD-A1AC-EDC53B68627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5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>
            <a:lvl1pPr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749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>
            <a:lvl1pPr algn="r"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65175"/>
            <a:ext cx="5313362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668838"/>
            <a:ext cx="49815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4025"/>
            <a:ext cx="2974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b" anchorCtr="0" compatLnSpc="1">
            <a:prstTxWarp prst="textNoShape">
              <a:avLst/>
            </a:prstTxWarp>
          </a:bodyPr>
          <a:lstStyle>
            <a:lvl1pPr defTabSz="941741">
              <a:defRPr u="none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44025"/>
            <a:ext cx="2974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2" tIns="47002" rIns="94002" bIns="47002" numCol="1" anchor="b" anchorCtr="0" compatLnSpc="1">
            <a:prstTxWarp prst="textNoShape">
              <a:avLst/>
            </a:prstTxWarp>
          </a:bodyPr>
          <a:lstStyle>
            <a:lvl1pPr algn="r" defTabSz="941741">
              <a:defRPr u="none"/>
            </a:lvl1pPr>
          </a:lstStyle>
          <a:p>
            <a:pPr>
              <a:defRPr/>
            </a:pPr>
            <a:fld id="{57DBD860-38FB-44D1-823E-52D9491D561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9539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C96C8EB-8734-4734-80E1-B14D2D5BBE4C}" type="slidenum">
              <a:rPr lang="de-AT" u="none" smtClean="0"/>
              <a:pPr/>
              <a:t>1</a:t>
            </a:fld>
            <a:endParaRPr lang="de-AT" u="non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860425"/>
            <a:ext cx="4999037" cy="3460750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498792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16" tIns="47160" rIns="94316" bIns="47160"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77FB18-4CD3-45CC-8450-7B358A50B185}" type="slidenum">
              <a:rPr lang="de-AT" u="none" smtClean="0"/>
              <a:pPr/>
              <a:t>10</a:t>
            </a:fld>
            <a:endParaRPr lang="de-AT" u="non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D80130-F72C-4C67-BBF5-2CE827B40FE9}" type="slidenum">
              <a:rPr lang="de-AT" u="none" smtClean="0"/>
              <a:pPr/>
              <a:t>11</a:t>
            </a:fld>
            <a:endParaRPr lang="de-AT" u="non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A37AF85-9708-4E70-9C31-EEC69FC78CCC}" type="slidenum">
              <a:rPr lang="de-AT" u="none" smtClean="0"/>
              <a:pPr/>
              <a:t>12</a:t>
            </a:fld>
            <a:endParaRPr lang="de-AT" u="none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75E3274-2EB3-4DA7-88A7-6EFB01CE1A5A}" type="slidenum">
              <a:rPr lang="de-AT" u="none" smtClean="0"/>
              <a:pPr/>
              <a:t>13</a:t>
            </a:fld>
            <a:endParaRPr lang="de-AT" u="non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6D6131E-C60B-47C2-8FB2-6A9A109E3AF4}" type="slidenum">
              <a:rPr lang="de-AT" u="none" smtClean="0"/>
              <a:pPr/>
              <a:t>14</a:t>
            </a:fld>
            <a:endParaRPr lang="de-AT" u="non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E3FB61-5E37-43CE-B013-2E1E7FADD20F}" type="slidenum">
              <a:rPr lang="de-AT" u="none" smtClean="0"/>
              <a:pPr/>
              <a:t>15</a:t>
            </a:fld>
            <a:endParaRPr lang="de-AT" u="non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BD3AF2D-A333-4293-ACA3-480D9EFD0118}" type="slidenum">
              <a:rPr lang="de-AT" u="none" smtClean="0"/>
              <a:pPr/>
              <a:t>16</a:t>
            </a:fld>
            <a:endParaRPr lang="de-AT" u="non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09CAAE-7EA4-434A-B89C-A7D133E27B6D}" type="slidenum">
              <a:rPr lang="de-AT" u="none" smtClean="0"/>
              <a:pPr/>
              <a:t>17</a:t>
            </a:fld>
            <a:endParaRPr lang="de-AT" u="none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C3082BD-69D3-4277-B93A-7E2A4EF8E2DA}" type="slidenum">
              <a:rPr lang="de-AT" u="none" smtClean="0"/>
              <a:pPr/>
              <a:t>18</a:t>
            </a:fld>
            <a:endParaRPr lang="de-AT" u="non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910A21E-FED8-4B64-BBBF-4C5C6D47976E}" type="slidenum">
              <a:rPr lang="de-AT" u="none" smtClean="0"/>
              <a:pPr/>
              <a:t>19</a:t>
            </a:fld>
            <a:endParaRPr lang="de-AT" u="non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6E2079D-768F-4D78-BE0C-C2DCD3CDA0D6}" type="slidenum">
              <a:rPr lang="de-AT" u="none" smtClean="0"/>
              <a:pPr/>
              <a:t>2</a:t>
            </a:fld>
            <a:endParaRPr lang="de-AT" u="non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14A1195-06A6-4934-87BA-7627DAB127CC}" type="slidenum">
              <a:rPr lang="de-AT" u="none" smtClean="0"/>
              <a:pPr/>
              <a:t>20</a:t>
            </a:fld>
            <a:endParaRPr lang="de-AT" u="non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8843569-940F-4559-9691-7799DDA06A62}" type="slidenum">
              <a:rPr lang="de-AT" u="none" smtClean="0"/>
              <a:pPr/>
              <a:t>21</a:t>
            </a:fld>
            <a:endParaRPr lang="de-AT" u="none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F2679AA-FA31-4BCE-AB6D-2BC97285BA17}" type="slidenum">
              <a:rPr lang="de-AT" u="none" smtClean="0"/>
              <a:pPr/>
              <a:t>22</a:t>
            </a:fld>
            <a:endParaRPr lang="de-AT" u="none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96D7063-4020-43E3-9954-EF0415829773}" type="slidenum">
              <a:rPr lang="de-AT" u="none" smtClean="0"/>
              <a:pPr/>
              <a:t>23</a:t>
            </a:fld>
            <a:endParaRPr lang="de-AT" u="none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D5ED7C1-4F68-470F-99F6-CE881BCE12E7}" type="slidenum">
              <a:rPr lang="de-AT" u="none" smtClean="0"/>
              <a:pPr/>
              <a:t>24</a:t>
            </a:fld>
            <a:endParaRPr lang="de-AT" u="none" smtClean="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2B1E797-930E-432B-B601-D029697DC4CA}" type="slidenum">
              <a:rPr lang="de-AT" u="none" smtClean="0"/>
              <a:pPr/>
              <a:t>25</a:t>
            </a:fld>
            <a:endParaRPr lang="de-AT" u="none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1D6331C-4C98-4F89-B5C0-3FDE2E229595}" type="slidenum">
              <a:rPr lang="de-AT" u="none" smtClean="0"/>
              <a:pPr/>
              <a:t>26</a:t>
            </a:fld>
            <a:endParaRPr lang="de-AT" u="non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FC3C9D2-B46C-4C39-93F9-738CF1132C7B}" type="slidenum">
              <a:rPr lang="de-AT" u="none" smtClean="0"/>
              <a:pPr/>
              <a:t>27</a:t>
            </a:fld>
            <a:endParaRPr lang="de-AT" u="non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9BC4442-BFBA-4172-8238-505509B75254}" type="slidenum">
              <a:rPr lang="de-AT" u="none" smtClean="0"/>
              <a:pPr/>
              <a:t>28</a:t>
            </a:fld>
            <a:endParaRPr lang="de-AT" u="none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01D5C9-B95D-46F9-93C7-07BF601ADE50}" type="slidenum">
              <a:rPr lang="de-AT" u="none" smtClean="0"/>
              <a:pPr/>
              <a:t>29</a:t>
            </a:fld>
            <a:endParaRPr lang="de-AT" u="none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16772E2-1670-4651-A9C8-BAFB403B05ED}" type="slidenum">
              <a:rPr lang="de-AT" u="none" smtClean="0"/>
              <a:pPr/>
              <a:t>3</a:t>
            </a:fld>
            <a:endParaRPr lang="de-AT" u="non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7268D0F-6CF6-452D-A474-FDE630DD8D79}" type="slidenum">
              <a:rPr lang="de-AT" u="none" smtClean="0"/>
              <a:pPr/>
              <a:t>30</a:t>
            </a:fld>
            <a:endParaRPr lang="de-AT" u="none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7CA113D-4171-42C1-ACA1-8506B8DF52A8}" type="slidenum">
              <a:rPr lang="de-AT" u="none" smtClean="0"/>
              <a:pPr/>
              <a:t>31</a:t>
            </a:fld>
            <a:endParaRPr lang="de-AT" u="non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C1EB43-9B99-45F9-BA70-7D99731896FA}" type="slidenum">
              <a:rPr lang="de-AT" u="none" smtClean="0"/>
              <a:pPr/>
              <a:t>32</a:t>
            </a:fld>
            <a:endParaRPr lang="de-AT" u="non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3EAC207-476F-46B2-B446-F07B233C817C}" type="slidenum">
              <a:rPr lang="de-AT" u="none" smtClean="0"/>
              <a:pPr/>
              <a:t>33</a:t>
            </a:fld>
            <a:endParaRPr lang="de-AT" u="none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87600F-6A7D-4285-B006-6907F141B2B7}" type="slidenum">
              <a:rPr lang="de-AT" u="none" smtClean="0"/>
              <a:pPr/>
              <a:t>34</a:t>
            </a:fld>
            <a:endParaRPr lang="de-AT" u="none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1BC2905-164D-47A2-AFCA-BB1E4FB93A38}" type="slidenum">
              <a:rPr lang="de-AT" u="none" smtClean="0"/>
              <a:pPr/>
              <a:t>35</a:t>
            </a:fld>
            <a:endParaRPr lang="de-AT" u="non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D74B33D-61B4-42B6-A124-BAA5BC26862F}" type="slidenum">
              <a:rPr lang="de-AT" u="none" smtClean="0"/>
              <a:pPr/>
              <a:t>4</a:t>
            </a:fld>
            <a:endParaRPr lang="de-AT" u="non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D3173D3-31D1-40BC-878F-FFCEB7AD30B3}" type="slidenum">
              <a:rPr lang="de-AT" u="none" smtClean="0"/>
              <a:pPr/>
              <a:t>5</a:t>
            </a:fld>
            <a:endParaRPr lang="de-AT" u="non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6FE3947-E9F1-400E-B17C-330DABB8E69E}" type="slidenum">
              <a:rPr lang="de-AT" u="none" smtClean="0"/>
              <a:pPr/>
              <a:t>6</a:t>
            </a:fld>
            <a:endParaRPr lang="de-AT" u="non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AE2F37B-3A01-4F3F-AF55-BFFBD710BBD5}" type="slidenum">
              <a:rPr lang="de-AT" u="none" smtClean="0"/>
              <a:pPr/>
              <a:t>7</a:t>
            </a:fld>
            <a:endParaRPr lang="de-AT" u="non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9322208-9D87-4888-97F6-14530AAA0D2F}" type="slidenum">
              <a:rPr lang="de-AT" u="none" smtClean="0"/>
              <a:pPr/>
              <a:t>8</a:t>
            </a:fld>
            <a:endParaRPr lang="de-AT" u="non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41388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42D0D86-BCA8-4F14-9ACD-A70FA42B5696}" type="slidenum">
              <a:rPr lang="de-AT" u="none" smtClean="0"/>
              <a:pPr/>
              <a:t>9</a:t>
            </a:fld>
            <a:endParaRPr lang="de-AT" u="non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F92D-8F13-427F-B874-E66A61A9C0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01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C75F-25E6-4EC6-9815-E2215D6855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20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EF91-0771-4115-8100-849B9F79A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42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40CE1-47EA-40B0-892F-DB19694048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35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F99A-D969-4CD6-BE96-5C36E1AE0C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5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190E-52A3-4049-B43F-34CEAB07DC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74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2834-2B65-49B0-8CEA-AEC2D3276C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46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743D5-D818-4B2C-8132-C89A7225F3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6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661A-FABC-4498-936A-D6A8E77616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0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 u="none"/>
              <a:t>	</a:t>
            </a:r>
          </a:p>
          <a:p>
            <a:pPr algn="r" defTabSz="762000"/>
            <a:r>
              <a:rPr lang="de-DE" sz="1000" u="none"/>
              <a:t>     </a:t>
            </a:r>
          </a:p>
          <a:p>
            <a:pPr algn="r" defTabSz="762000"/>
            <a:r>
              <a:rPr lang="de-DE" sz="1000" u="none"/>
              <a:t> © bauerpoint.com</a:t>
            </a:r>
          </a:p>
        </p:txBody>
      </p:sp>
      <p:graphicFrame>
        <p:nvGraphicFramePr>
          <p:cNvPr id="3" name="Object 8"/>
          <p:cNvGraphicFramePr>
            <a:graphicFrameLocks/>
          </p:cNvGraphicFramePr>
          <p:nvPr userDrawn="1"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CorelDRAW!" r:id="rId3" imgW="3162351" imgH="3419346" progId="CDraw4">
                  <p:embed/>
                </p:oleObj>
              </mc:Choice>
              <mc:Fallback>
                <p:oleObj name="CorelDRAW!" r:id="rId3" imgW="3162351" imgH="3419346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" name="Rechteck 9"/>
          <p:cNvSpPr>
            <a:spLocks noChangeArrowheads="1"/>
          </p:cNvSpPr>
          <p:nvPr userDrawn="1"/>
        </p:nvSpPr>
        <p:spPr bwMode="auto">
          <a:xfrm>
            <a:off x="0" y="0"/>
            <a:ext cx="9906000" cy="860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6" name="Grafik 7" descr="bauerpoint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44450"/>
            <a:ext cx="1349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D341-8494-43C4-9B80-9D040B5265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44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 u="none"/>
              <a:t>	</a:t>
            </a:r>
          </a:p>
          <a:p>
            <a:pPr algn="r" defTabSz="762000"/>
            <a:r>
              <a:rPr lang="de-DE" sz="1000" u="none"/>
              <a:t>     </a:t>
            </a:r>
          </a:p>
          <a:p>
            <a:pPr algn="r" defTabSz="762000"/>
            <a:r>
              <a:rPr lang="de-DE" sz="1000" u="none"/>
              <a:t> © bauerpoint.com</a:t>
            </a:r>
          </a:p>
        </p:txBody>
      </p:sp>
      <p:graphicFrame>
        <p:nvGraphicFramePr>
          <p:cNvPr id="6" name="Object 8"/>
          <p:cNvGraphicFramePr>
            <a:graphicFrameLocks/>
          </p:cNvGraphicFramePr>
          <p:nvPr userDrawn="1"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CorelDRAW!" r:id="rId3" imgW="3162351" imgH="3419346" progId="CDraw4">
                  <p:embed/>
                </p:oleObj>
              </mc:Choice>
              <mc:Fallback>
                <p:oleObj name="CorelDRAW!" r:id="rId3" imgW="3162351" imgH="3419346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" name="Rechteck 9"/>
          <p:cNvSpPr>
            <a:spLocks noChangeArrowheads="1"/>
          </p:cNvSpPr>
          <p:nvPr userDrawn="1"/>
        </p:nvSpPr>
        <p:spPr bwMode="auto">
          <a:xfrm>
            <a:off x="0" y="0"/>
            <a:ext cx="9906000" cy="860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B6E6-CD09-47BD-9EC4-78B9E9396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6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CA27-C3F5-4E5E-A7A9-ED96071CB3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06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8068EEBC-E990-40D9-86D3-1397D9AB5B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1" r:id="rId7"/>
    <p:sldLayoutId id="2147483702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6050" y="147638"/>
            <a:ext cx="4449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800" u="none"/>
              <a:t>4 Teilbereiche des Rechnungswesens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8425" y="3097213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de-DE" b="1" u="none"/>
          </a:p>
          <a:p>
            <a:pPr algn="ctr" eaLnBrk="1" hangingPunct="1"/>
            <a:r>
              <a:rPr lang="de-DE" sz="1800" b="1" u="none"/>
              <a:t>Buchführung</a:t>
            </a:r>
            <a:endParaRPr lang="de-DE" sz="1800" u="none">
              <a:latin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2713" y="4852988"/>
            <a:ext cx="2016125" cy="15128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500" u="none"/>
              <a:t>Aufzeichnungen der Geschäftsfälle</a:t>
            </a:r>
          </a:p>
          <a:p>
            <a:pPr eaLnBrk="1" hangingPunct="1"/>
            <a:endParaRPr lang="de-DE" sz="1500" u="none"/>
          </a:p>
          <a:p>
            <a:pPr eaLnBrk="1" hangingPunct="1"/>
            <a:r>
              <a:rPr lang="de-DE" sz="1500" u="none"/>
              <a:t>Ermittlung des Gewinnes / Verlustes</a:t>
            </a:r>
          </a:p>
          <a:p>
            <a:pPr eaLnBrk="1" hangingPunct="1"/>
            <a:endParaRPr lang="de-DE" sz="1500" u="none">
              <a:latin typeface="Arial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55888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500" u="none"/>
              <a:t>Grundlage für die Berechnung der Preise</a:t>
            </a:r>
          </a:p>
          <a:p>
            <a:pPr eaLnBrk="1" hangingPunct="1"/>
            <a:endParaRPr lang="de-DE" sz="1500" u="none"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94313" y="4829175"/>
            <a:ext cx="2016125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500" u="none"/>
              <a:t>Darstellung und Auswertung der Zahlen des Rechnungswesens</a:t>
            </a:r>
            <a:endParaRPr lang="de-DE" sz="1500" u="none">
              <a:latin typeface="Arial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854950" y="4829175"/>
            <a:ext cx="1944688" cy="1512888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sz="1500" u="none"/>
              <a:t>Planung zukünftiger Ereignisse aufgrund der gewonnenen Zahlen</a:t>
            </a:r>
          </a:p>
          <a:p>
            <a:pPr eaLnBrk="1" hangingPunct="1"/>
            <a:endParaRPr lang="de-DE" sz="1500" u="none">
              <a:latin typeface="Arial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904875" y="3989388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641600" y="3073400"/>
            <a:ext cx="1944688" cy="7905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800" b="1" u="none"/>
              <a:t>Kosten-rechnung</a:t>
            </a:r>
            <a:endParaRPr lang="de-DE" sz="1800" u="none">
              <a:latin typeface="Arial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280025" y="3073400"/>
            <a:ext cx="19446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800" b="1" u="none"/>
              <a:t>Betriebliche</a:t>
            </a:r>
          </a:p>
          <a:p>
            <a:pPr algn="ctr" eaLnBrk="1" hangingPunct="1"/>
            <a:r>
              <a:rPr lang="de-AT" sz="1800" b="1" u="none"/>
              <a:t>Statistik</a:t>
            </a:r>
            <a:endParaRPr lang="de-DE" sz="1800" u="none">
              <a:latin typeface="Arial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840663" y="3073400"/>
            <a:ext cx="19446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800" b="1" u="none"/>
              <a:t>Planungs-rechnung</a:t>
            </a:r>
            <a:endParaRPr lang="de-DE" sz="1800" u="none">
              <a:latin typeface="Arial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3449638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8718550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6086475" y="3965575"/>
            <a:ext cx="288925" cy="720725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4114" name="Picture 18" descr="inter_rechn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836613"/>
            <a:ext cx="969486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27025" y="146083"/>
            <a:ext cx="57467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Kostenartenrechnung - Rechengang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7"/>
          <a:stretch>
            <a:fillRect/>
          </a:stretch>
        </p:blipFill>
        <p:spPr bwMode="auto">
          <a:xfrm>
            <a:off x="327025" y="2801938"/>
            <a:ext cx="949642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treuhandberat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06550"/>
            <a:ext cx="2190750" cy="15335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9" descr="kalkul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57338"/>
            <a:ext cx="1203325" cy="160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3357563" y="2327275"/>
            <a:ext cx="402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8738" y="127000"/>
            <a:ext cx="15763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Kostenarten</a:t>
            </a:r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04888"/>
            <a:ext cx="94678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3" descr="verwalt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832225"/>
            <a:ext cx="23622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01600" y="141288"/>
            <a:ext cx="39385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Istkostenrechnung zu Vollkosten</a:t>
            </a:r>
          </a:p>
        </p:txBody>
      </p:sp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30231" r="3467" b="15863"/>
          <a:stretch>
            <a:fillRect/>
          </a:stretch>
        </p:blipFill>
        <p:spPr bwMode="auto">
          <a:xfrm>
            <a:off x="0" y="974725"/>
            <a:ext cx="9906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616325"/>
            <a:ext cx="34464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8425" y="107950"/>
            <a:ext cx="2776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Kalkulatorische Zinsen</a:t>
            </a:r>
          </a:p>
        </p:txBody>
      </p:sp>
      <p:sp>
        <p:nvSpPr>
          <p:cNvPr id="16387" name="Rectangle 5" descr="Blaues Seidenpapier"/>
          <p:cNvSpPr>
            <a:spLocks noChangeArrowheads="1"/>
          </p:cNvSpPr>
          <p:nvPr/>
        </p:nvSpPr>
        <p:spPr bwMode="auto">
          <a:xfrm>
            <a:off x="3476625" y="1001713"/>
            <a:ext cx="6026150" cy="50260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2000" b="1" u="none"/>
              <a:t>	</a:t>
            </a:r>
            <a:r>
              <a:rPr lang="de-DE" sz="1600" b="1" u="none"/>
              <a:t>Vermögen laut Handelsbilanz (Buchwert)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- 	nicht betriebsnotwendiges (neutrales Vermögen),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soweit in der Handelsbilanz enthalten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+	betriebsnotwendiges Vermögen, soweit in der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Handelsbilanz </a:t>
            </a:r>
            <a:r>
              <a:rPr lang="de-DE" sz="1600" b="1" u="none"/>
              <a:t>nicht</a:t>
            </a:r>
            <a:r>
              <a:rPr lang="de-DE" sz="1600" u="none"/>
              <a:t> enthalten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+ -	Umwertungen (Auflösung stiller Reserven)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</a:t>
            </a:r>
            <a:r>
              <a:rPr lang="de-DE" sz="1600" b="1" u="none"/>
              <a:t>betriebsnotwendiges Vermögen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-	Fremdkapital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</a:t>
            </a:r>
            <a:r>
              <a:rPr lang="de-DE" sz="1600" b="1" u="none"/>
              <a:t>berichtigtes Eigenkapital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- 	nicht zinsberechtigtes Vermögen</a:t>
            </a:r>
          </a:p>
          <a:p>
            <a:pPr>
              <a:lnSpc>
                <a:spcPct val="140000"/>
              </a:lnSpc>
              <a:tabLst>
                <a:tab pos="387350" algn="l"/>
              </a:tabLst>
            </a:pPr>
            <a:r>
              <a:rPr lang="de-DE" sz="1600" u="none"/>
              <a:t>	</a:t>
            </a:r>
            <a:r>
              <a:rPr lang="de-DE" sz="1600" b="1" u="none"/>
              <a:t>zinsberechtigtes berichtigtes Eigenkapital</a:t>
            </a:r>
            <a:endParaRPr lang="de-DE" sz="2000" u="none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68325" y="1951038"/>
            <a:ext cx="2201863" cy="20240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800" u="none"/>
              <a:t>Berücksichtigung der </a:t>
            </a:r>
            <a:r>
              <a:rPr lang="de-DE" sz="1800" i="1" u="none"/>
              <a:t>Zinsen</a:t>
            </a:r>
            <a:r>
              <a:rPr lang="de-DE" sz="1800" u="none"/>
              <a:t> für das gesamte dem Unternehmen</a:t>
            </a:r>
          </a:p>
          <a:p>
            <a:pPr algn="ctr"/>
            <a:r>
              <a:rPr lang="de-DE" sz="1800" u="none"/>
              <a:t>zur Verfügung stehende </a:t>
            </a:r>
            <a:r>
              <a:rPr lang="de-DE" sz="1800" i="1" u="none"/>
              <a:t>Kapital</a:t>
            </a:r>
            <a:endParaRPr lang="de-DE" sz="2800" u="none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3559175" y="4425950"/>
            <a:ext cx="536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3536950" y="5108575"/>
            <a:ext cx="536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3514725" y="5786438"/>
            <a:ext cx="536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6392" name="Picture 3" descr="73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230688"/>
            <a:ext cx="28940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1600" y="155575"/>
            <a:ext cx="50482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Betriebsüberleitungsbogen zu Übung: ___</a:t>
            </a:r>
          </a:p>
        </p:txBody>
      </p:sp>
      <p:pic>
        <p:nvPicPr>
          <p:cNvPr id="1741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71675"/>
            <a:ext cx="13874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1363663" y="1014413"/>
            <a:ext cx="8415337" cy="555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400" u="none"/>
          </a:p>
        </p:txBody>
      </p:sp>
      <p:sp>
        <p:nvSpPr>
          <p:cNvPr id="17413" name="Line 19"/>
          <p:cNvSpPr>
            <a:spLocks noChangeShapeType="1"/>
          </p:cNvSpPr>
          <p:nvPr/>
        </p:nvSpPr>
        <p:spPr bwMode="auto">
          <a:xfrm>
            <a:off x="1365250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4" name="Line 20"/>
          <p:cNvSpPr>
            <a:spLocks noChangeShapeType="1"/>
          </p:cNvSpPr>
          <p:nvPr/>
        </p:nvSpPr>
        <p:spPr bwMode="auto">
          <a:xfrm>
            <a:off x="2024063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5" name="Line 21"/>
          <p:cNvSpPr>
            <a:spLocks noChangeShapeType="1"/>
          </p:cNvSpPr>
          <p:nvPr/>
        </p:nvSpPr>
        <p:spPr bwMode="auto">
          <a:xfrm>
            <a:off x="4217988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6" name="Line 22"/>
          <p:cNvSpPr>
            <a:spLocks noChangeShapeType="1"/>
          </p:cNvSpPr>
          <p:nvPr/>
        </p:nvSpPr>
        <p:spPr bwMode="auto">
          <a:xfrm>
            <a:off x="5688013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7" name="Line 26"/>
          <p:cNvSpPr>
            <a:spLocks noChangeShapeType="1"/>
          </p:cNvSpPr>
          <p:nvPr/>
        </p:nvSpPr>
        <p:spPr bwMode="auto">
          <a:xfrm>
            <a:off x="7051675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8" name="Line 27"/>
          <p:cNvSpPr>
            <a:spLocks noChangeShapeType="1"/>
          </p:cNvSpPr>
          <p:nvPr/>
        </p:nvSpPr>
        <p:spPr bwMode="auto">
          <a:xfrm>
            <a:off x="8415338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9" name="Line 28"/>
          <p:cNvSpPr>
            <a:spLocks noChangeShapeType="1"/>
          </p:cNvSpPr>
          <p:nvPr/>
        </p:nvSpPr>
        <p:spPr bwMode="auto">
          <a:xfrm>
            <a:off x="9779000" y="1006475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1349375" y="1125538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Konto</a:t>
            </a:r>
          </a:p>
        </p:txBody>
      </p:sp>
      <p:sp>
        <p:nvSpPr>
          <p:cNvPr id="17421" name="Text Box 31"/>
          <p:cNvSpPr txBox="1">
            <a:spLocks noChangeArrowheads="1"/>
          </p:cNvSpPr>
          <p:nvPr/>
        </p:nvSpPr>
        <p:spPr bwMode="auto">
          <a:xfrm>
            <a:off x="2033588" y="1123950"/>
            <a:ext cx="207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Aufwands-/Kostenart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7422" name="Text Box 32"/>
          <p:cNvSpPr txBox="1">
            <a:spLocks noChangeArrowheads="1"/>
          </p:cNvSpPr>
          <p:nvPr/>
        </p:nvSpPr>
        <p:spPr bwMode="auto">
          <a:xfrm>
            <a:off x="4205288" y="1123950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Aufwendungen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7423" name="Text Box 33"/>
          <p:cNvSpPr txBox="1">
            <a:spLocks noChangeArrowheads="1"/>
          </p:cNvSpPr>
          <p:nvPr/>
        </p:nvSpPr>
        <p:spPr bwMode="auto">
          <a:xfrm>
            <a:off x="6149975" y="879475"/>
            <a:ext cx="43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4400" u="none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17424" name="Text Box 34"/>
          <p:cNvSpPr txBox="1">
            <a:spLocks noChangeArrowheads="1"/>
          </p:cNvSpPr>
          <p:nvPr/>
        </p:nvSpPr>
        <p:spPr bwMode="auto">
          <a:xfrm>
            <a:off x="7477125" y="887413"/>
            <a:ext cx="641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4400" u="none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7425" name="Text Box 35"/>
          <p:cNvSpPr txBox="1">
            <a:spLocks noChangeArrowheads="1"/>
          </p:cNvSpPr>
          <p:nvPr/>
        </p:nvSpPr>
        <p:spPr bwMode="auto">
          <a:xfrm>
            <a:off x="8707438" y="1123950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7426" name="Line 37"/>
          <p:cNvSpPr>
            <a:spLocks noChangeShapeType="1"/>
          </p:cNvSpPr>
          <p:nvPr/>
        </p:nvSpPr>
        <p:spPr bwMode="auto">
          <a:xfrm>
            <a:off x="1368425" y="17764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7" name="Line 97"/>
          <p:cNvSpPr>
            <a:spLocks noChangeShapeType="1"/>
          </p:cNvSpPr>
          <p:nvPr/>
        </p:nvSpPr>
        <p:spPr bwMode="auto">
          <a:xfrm>
            <a:off x="1368425" y="20018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8" name="Line 98"/>
          <p:cNvSpPr>
            <a:spLocks noChangeShapeType="1"/>
          </p:cNvSpPr>
          <p:nvPr/>
        </p:nvSpPr>
        <p:spPr bwMode="auto">
          <a:xfrm>
            <a:off x="1368425" y="22272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29" name="Line 99"/>
          <p:cNvSpPr>
            <a:spLocks noChangeShapeType="1"/>
          </p:cNvSpPr>
          <p:nvPr/>
        </p:nvSpPr>
        <p:spPr bwMode="auto">
          <a:xfrm>
            <a:off x="1368425" y="24526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0" name="Line 100"/>
          <p:cNvSpPr>
            <a:spLocks noChangeShapeType="1"/>
          </p:cNvSpPr>
          <p:nvPr/>
        </p:nvSpPr>
        <p:spPr bwMode="auto">
          <a:xfrm>
            <a:off x="1368425" y="26781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1" name="Line 101"/>
          <p:cNvSpPr>
            <a:spLocks noChangeShapeType="1"/>
          </p:cNvSpPr>
          <p:nvPr/>
        </p:nvSpPr>
        <p:spPr bwMode="auto">
          <a:xfrm>
            <a:off x="1368425" y="29035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2" name="Line 102"/>
          <p:cNvSpPr>
            <a:spLocks noChangeShapeType="1"/>
          </p:cNvSpPr>
          <p:nvPr/>
        </p:nvSpPr>
        <p:spPr bwMode="auto">
          <a:xfrm>
            <a:off x="1368425" y="31289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3" name="Line 103"/>
          <p:cNvSpPr>
            <a:spLocks noChangeShapeType="1"/>
          </p:cNvSpPr>
          <p:nvPr/>
        </p:nvSpPr>
        <p:spPr bwMode="auto">
          <a:xfrm>
            <a:off x="1368425" y="33543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4" name="Line 104"/>
          <p:cNvSpPr>
            <a:spLocks noChangeShapeType="1"/>
          </p:cNvSpPr>
          <p:nvPr/>
        </p:nvSpPr>
        <p:spPr bwMode="auto">
          <a:xfrm>
            <a:off x="1368425" y="35798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5" name="Line 105"/>
          <p:cNvSpPr>
            <a:spLocks noChangeShapeType="1"/>
          </p:cNvSpPr>
          <p:nvPr/>
        </p:nvSpPr>
        <p:spPr bwMode="auto">
          <a:xfrm>
            <a:off x="1368425" y="38052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6" name="Line 106"/>
          <p:cNvSpPr>
            <a:spLocks noChangeShapeType="1"/>
          </p:cNvSpPr>
          <p:nvPr/>
        </p:nvSpPr>
        <p:spPr bwMode="auto">
          <a:xfrm>
            <a:off x="1368425" y="40306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7" name="Line 107"/>
          <p:cNvSpPr>
            <a:spLocks noChangeShapeType="1"/>
          </p:cNvSpPr>
          <p:nvPr/>
        </p:nvSpPr>
        <p:spPr bwMode="auto">
          <a:xfrm>
            <a:off x="1368425" y="42560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8" name="Line 108"/>
          <p:cNvSpPr>
            <a:spLocks noChangeShapeType="1"/>
          </p:cNvSpPr>
          <p:nvPr/>
        </p:nvSpPr>
        <p:spPr bwMode="auto">
          <a:xfrm>
            <a:off x="1368425" y="44815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39" name="Line 109"/>
          <p:cNvSpPr>
            <a:spLocks noChangeShapeType="1"/>
          </p:cNvSpPr>
          <p:nvPr/>
        </p:nvSpPr>
        <p:spPr bwMode="auto">
          <a:xfrm>
            <a:off x="1368425" y="47069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0" name="Line 110"/>
          <p:cNvSpPr>
            <a:spLocks noChangeShapeType="1"/>
          </p:cNvSpPr>
          <p:nvPr/>
        </p:nvSpPr>
        <p:spPr bwMode="auto">
          <a:xfrm>
            <a:off x="1368425" y="49323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1" name="Line 111"/>
          <p:cNvSpPr>
            <a:spLocks noChangeShapeType="1"/>
          </p:cNvSpPr>
          <p:nvPr/>
        </p:nvSpPr>
        <p:spPr bwMode="auto">
          <a:xfrm>
            <a:off x="1368425" y="51577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2" name="Line 112"/>
          <p:cNvSpPr>
            <a:spLocks noChangeShapeType="1"/>
          </p:cNvSpPr>
          <p:nvPr/>
        </p:nvSpPr>
        <p:spPr bwMode="auto">
          <a:xfrm>
            <a:off x="1368425" y="53832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3" name="Line 113"/>
          <p:cNvSpPr>
            <a:spLocks noChangeShapeType="1"/>
          </p:cNvSpPr>
          <p:nvPr/>
        </p:nvSpPr>
        <p:spPr bwMode="auto">
          <a:xfrm>
            <a:off x="1368425" y="560863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4" name="Line 114"/>
          <p:cNvSpPr>
            <a:spLocks noChangeShapeType="1"/>
          </p:cNvSpPr>
          <p:nvPr/>
        </p:nvSpPr>
        <p:spPr bwMode="auto">
          <a:xfrm>
            <a:off x="1368425" y="58340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5" name="Line 115"/>
          <p:cNvSpPr>
            <a:spLocks noChangeShapeType="1"/>
          </p:cNvSpPr>
          <p:nvPr/>
        </p:nvSpPr>
        <p:spPr bwMode="auto">
          <a:xfrm>
            <a:off x="1368425" y="6059488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46" name="Line 116"/>
          <p:cNvSpPr>
            <a:spLocks noChangeShapeType="1"/>
          </p:cNvSpPr>
          <p:nvPr/>
        </p:nvSpPr>
        <p:spPr bwMode="auto">
          <a:xfrm>
            <a:off x="1368425" y="62595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58825" y="69850"/>
            <a:ext cx="50482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Betriebsüberleitungsbogen zu Übung: ___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71675"/>
            <a:ext cx="13874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420813" y="1328738"/>
            <a:ext cx="8415337" cy="5556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400" u="none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1422400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2081213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4275138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5745163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7108825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8472488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9836150" y="1320800"/>
            <a:ext cx="0" cy="5253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1406525" y="1439863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Konto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2090738" y="1438275"/>
            <a:ext cx="207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Aufwands-/Kostenart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4262438" y="1438275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Aufwendungen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6207125" y="1193800"/>
            <a:ext cx="43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4400" u="none">
                <a:solidFill>
                  <a:schemeClr val="accent2"/>
                </a:solidFill>
              </a:rPr>
              <a:t>-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7591425" y="1244600"/>
            <a:ext cx="641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4400" u="none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8764588" y="1438275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  <a:endParaRPr lang="de-DE" sz="2000" u="none">
              <a:solidFill>
                <a:schemeClr val="accent2"/>
              </a:solidFill>
            </a:endParaRPr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>
            <a:off x="1425575" y="23161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1" name="Line 23"/>
          <p:cNvSpPr>
            <a:spLocks noChangeShapeType="1"/>
          </p:cNvSpPr>
          <p:nvPr/>
        </p:nvSpPr>
        <p:spPr bwMode="auto">
          <a:xfrm>
            <a:off x="1425575" y="27670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2" name="Line 25"/>
          <p:cNvSpPr>
            <a:spLocks noChangeShapeType="1"/>
          </p:cNvSpPr>
          <p:nvPr/>
        </p:nvSpPr>
        <p:spPr bwMode="auto">
          <a:xfrm>
            <a:off x="1425575" y="32178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3" name="Line 27"/>
          <p:cNvSpPr>
            <a:spLocks noChangeShapeType="1"/>
          </p:cNvSpPr>
          <p:nvPr/>
        </p:nvSpPr>
        <p:spPr bwMode="auto">
          <a:xfrm>
            <a:off x="1425575" y="36687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4" name="Line 29"/>
          <p:cNvSpPr>
            <a:spLocks noChangeShapeType="1"/>
          </p:cNvSpPr>
          <p:nvPr/>
        </p:nvSpPr>
        <p:spPr bwMode="auto">
          <a:xfrm>
            <a:off x="1425575" y="41195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5" name="Line 31"/>
          <p:cNvSpPr>
            <a:spLocks noChangeShapeType="1"/>
          </p:cNvSpPr>
          <p:nvPr/>
        </p:nvSpPr>
        <p:spPr bwMode="auto">
          <a:xfrm>
            <a:off x="1425575" y="45704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6" name="Line 33"/>
          <p:cNvSpPr>
            <a:spLocks noChangeShapeType="1"/>
          </p:cNvSpPr>
          <p:nvPr/>
        </p:nvSpPr>
        <p:spPr bwMode="auto">
          <a:xfrm>
            <a:off x="1425575" y="50212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7" name="Line 35"/>
          <p:cNvSpPr>
            <a:spLocks noChangeShapeType="1"/>
          </p:cNvSpPr>
          <p:nvPr/>
        </p:nvSpPr>
        <p:spPr bwMode="auto">
          <a:xfrm>
            <a:off x="1425575" y="54721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8" name="Line 37"/>
          <p:cNvSpPr>
            <a:spLocks noChangeShapeType="1"/>
          </p:cNvSpPr>
          <p:nvPr/>
        </p:nvSpPr>
        <p:spPr bwMode="auto">
          <a:xfrm>
            <a:off x="1425575" y="592296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8459" name="Line 39"/>
          <p:cNvSpPr>
            <a:spLocks noChangeShapeType="1"/>
          </p:cNvSpPr>
          <p:nvPr/>
        </p:nvSpPr>
        <p:spPr bwMode="auto">
          <a:xfrm>
            <a:off x="1425575" y="6373813"/>
            <a:ext cx="83994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1600" y="127000"/>
            <a:ext cx="31988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Einzel- und Gemeinkosten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897063" y="1231900"/>
            <a:ext cx="3609975" cy="125253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Einzelkosten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513388" y="1239838"/>
            <a:ext cx="3609975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Gemeinkosten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511800" y="3373438"/>
            <a:ext cx="3609975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Kostenstellen</a:t>
            </a:r>
          </a:p>
          <a:p>
            <a:pPr algn="ctr"/>
            <a:endParaRPr lang="de-DE" sz="2800" u="none">
              <a:solidFill>
                <a:schemeClr val="accent2"/>
              </a:solidFill>
            </a:endParaRPr>
          </a:p>
          <a:p>
            <a:pPr algn="ctr"/>
            <a:endParaRPr lang="de-DE" sz="2800" u="none">
              <a:solidFill>
                <a:schemeClr val="accent2"/>
              </a:solidFill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897063" y="5221288"/>
            <a:ext cx="7219950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Kostenträger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022975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7880350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8469313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66" name="AutoShape 12"/>
          <p:cNvSpPr>
            <a:spLocks noChangeArrowheads="1"/>
          </p:cNvSpPr>
          <p:nvPr/>
        </p:nvSpPr>
        <p:spPr bwMode="auto">
          <a:xfrm>
            <a:off x="3121025" y="3498850"/>
            <a:ext cx="1143000" cy="15240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481263" y="3114675"/>
            <a:ext cx="237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direkte Zurechnung</a:t>
            </a:r>
          </a:p>
        </p:txBody>
      </p:sp>
      <p:sp>
        <p:nvSpPr>
          <p:cNvPr id="19468" name="AutoShape 14"/>
          <p:cNvSpPr>
            <a:spLocks noChangeArrowheads="1"/>
          </p:cNvSpPr>
          <p:nvPr/>
        </p:nvSpPr>
        <p:spPr bwMode="auto">
          <a:xfrm>
            <a:off x="6846888" y="2546350"/>
            <a:ext cx="1143000" cy="4714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19469" name="AutoShape 15"/>
          <p:cNvSpPr>
            <a:spLocks noChangeArrowheads="1"/>
          </p:cNvSpPr>
          <p:nvPr/>
        </p:nvSpPr>
        <p:spPr bwMode="auto">
          <a:xfrm>
            <a:off x="6813550" y="4681538"/>
            <a:ext cx="1143000" cy="471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6026150" y="3011488"/>
            <a:ext cx="257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indirekte Zurechnung</a:t>
            </a:r>
          </a:p>
        </p:txBody>
      </p:sp>
      <p:pic>
        <p:nvPicPr>
          <p:cNvPr id="1947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1958975"/>
            <a:ext cx="13874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AutoShape 2"/>
          <p:cNvSpPr>
            <a:spLocks noChangeArrowheads="1"/>
          </p:cNvSpPr>
          <p:nvPr/>
        </p:nvSpPr>
        <p:spPr bwMode="auto">
          <a:xfrm>
            <a:off x="6659563" y="244475"/>
            <a:ext cx="2811462" cy="1433513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none"/>
              <a:t>Hilfsmaterial, Hilfslöhne,</a:t>
            </a:r>
          </a:p>
          <a:p>
            <a:pPr algn="ctr"/>
            <a:r>
              <a:rPr lang="de-DE" u="none"/>
              <a:t>Gehälter, LNK, GNK…</a:t>
            </a:r>
          </a:p>
        </p:txBody>
      </p:sp>
      <p:sp>
        <p:nvSpPr>
          <p:cNvPr id="19473" name="AutoShape 3"/>
          <p:cNvSpPr>
            <a:spLocks noChangeArrowheads="1"/>
          </p:cNvSpPr>
          <p:nvPr/>
        </p:nvSpPr>
        <p:spPr bwMode="auto">
          <a:xfrm>
            <a:off x="1443038" y="433388"/>
            <a:ext cx="2811462" cy="1433512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none"/>
              <a:t>Fertigungsmaterial</a:t>
            </a:r>
          </a:p>
          <a:p>
            <a:pPr algn="ctr"/>
            <a:r>
              <a:rPr lang="de-DE" u="none"/>
              <a:t>Fertigungslöhne</a:t>
            </a:r>
          </a:p>
        </p:txBody>
      </p:sp>
      <p:sp>
        <p:nvSpPr>
          <p:cNvPr id="19474" name="AutoShape 4"/>
          <p:cNvSpPr>
            <a:spLocks noChangeArrowheads="1"/>
          </p:cNvSpPr>
          <p:nvPr/>
        </p:nvSpPr>
        <p:spPr bwMode="auto">
          <a:xfrm>
            <a:off x="7980363" y="3614738"/>
            <a:ext cx="1925637" cy="981075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u="none"/>
              <a:t>Material,</a:t>
            </a:r>
          </a:p>
          <a:p>
            <a:pPr algn="ctr"/>
            <a:r>
              <a:rPr lang="de-DE" sz="1000" u="none"/>
              <a:t>Fertigung</a:t>
            </a:r>
          </a:p>
          <a:p>
            <a:pPr algn="ctr"/>
            <a:r>
              <a:rPr lang="de-DE" sz="1000" u="none"/>
              <a:t>Verwaltung…</a:t>
            </a:r>
          </a:p>
        </p:txBody>
      </p:sp>
      <p:sp>
        <p:nvSpPr>
          <p:cNvPr id="19475" name="AutoShape 5"/>
          <p:cNvSpPr>
            <a:spLocks noChangeArrowheads="1"/>
          </p:cNvSpPr>
          <p:nvPr/>
        </p:nvSpPr>
        <p:spPr bwMode="auto">
          <a:xfrm>
            <a:off x="1604963" y="5272088"/>
            <a:ext cx="2649537" cy="1585912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u="none"/>
              <a:t>einzelne </a:t>
            </a:r>
          </a:p>
          <a:p>
            <a:pPr algn="ctr"/>
            <a:r>
              <a:rPr lang="de-DE" sz="1400" u="none"/>
              <a:t>Produkte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87313" y="141288"/>
            <a:ext cx="782118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Überblick Kostenstellen- &amp; </a:t>
            </a:r>
            <a:r>
              <a:rPr lang="de-DE" sz="2400" u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Kostenträgerrechnung</a:t>
            </a:r>
            <a:endParaRPr lang="de-DE" sz="2400" u="none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897063" y="1231900"/>
            <a:ext cx="3609975" cy="125253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Einzelkosten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513388" y="1239838"/>
            <a:ext cx="3609975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Gemeinkosten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5511800" y="3373438"/>
            <a:ext cx="3609975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Kostenstellen</a:t>
            </a:r>
          </a:p>
          <a:p>
            <a:pPr algn="ctr"/>
            <a:endParaRPr lang="de-DE" sz="2800" u="none">
              <a:solidFill>
                <a:schemeClr val="accent2"/>
              </a:solidFill>
            </a:endParaRPr>
          </a:p>
          <a:p>
            <a:pPr algn="ctr"/>
            <a:endParaRPr lang="de-DE" sz="2800" u="none">
              <a:solidFill>
                <a:schemeClr val="accent2"/>
              </a:solidFill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1897063" y="5221288"/>
            <a:ext cx="7219950" cy="1252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800" u="none">
                <a:solidFill>
                  <a:schemeClr val="accent2"/>
                </a:solidFill>
              </a:rPr>
              <a:t>Kostenträger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6022975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7880350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8469313" y="3994150"/>
            <a:ext cx="0" cy="63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AutoShape 12"/>
          <p:cNvSpPr>
            <a:spLocks noChangeArrowheads="1"/>
          </p:cNvSpPr>
          <p:nvPr/>
        </p:nvSpPr>
        <p:spPr bwMode="auto">
          <a:xfrm>
            <a:off x="3121025" y="3498850"/>
            <a:ext cx="1143000" cy="15240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2481263" y="3114675"/>
            <a:ext cx="237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direkte Zurechnung</a:t>
            </a:r>
          </a:p>
        </p:txBody>
      </p:sp>
      <p:sp>
        <p:nvSpPr>
          <p:cNvPr id="20492" name="AutoShape 14"/>
          <p:cNvSpPr>
            <a:spLocks noChangeArrowheads="1"/>
          </p:cNvSpPr>
          <p:nvPr/>
        </p:nvSpPr>
        <p:spPr bwMode="auto">
          <a:xfrm>
            <a:off x="6846888" y="2546350"/>
            <a:ext cx="1143000" cy="4714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20493" name="AutoShape 15"/>
          <p:cNvSpPr>
            <a:spLocks noChangeArrowheads="1"/>
          </p:cNvSpPr>
          <p:nvPr/>
        </p:nvSpPr>
        <p:spPr bwMode="auto">
          <a:xfrm>
            <a:off x="6813550" y="4681538"/>
            <a:ext cx="1143000" cy="471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800" u="none">
              <a:solidFill>
                <a:schemeClr val="accent2"/>
              </a:solidFill>
            </a:endParaRP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6026150" y="3011488"/>
            <a:ext cx="257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u="none">
                <a:solidFill>
                  <a:schemeClr val="accent2"/>
                </a:solidFill>
              </a:rPr>
              <a:t>indirekte Zurechnung</a:t>
            </a:r>
          </a:p>
        </p:txBody>
      </p:sp>
      <p:pic>
        <p:nvPicPr>
          <p:cNvPr id="2049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1958975"/>
            <a:ext cx="138747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2" descr="hol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008063"/>
            <a:ext cx="10048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3" descr="verwalt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1970088"/>
            <a:ext cx="13477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1320800" y="937419"/>
            <a:ext cx="723900" cy="2746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/>
              <a:t>Material</a:t>
            </a:r>
          </a:p>
        </p:txBody>
      </p:sp>
      <p:sp>
        <p:nvSpPr>
          <p:cNvPr id="20499" name="Text Box 25"/>
          <p:cNvSpPr txBox="1">
            <a:spLocks noChangeArrowheads="1"/>
          </p:cNvSpPr>
          <p:nvPr/>
        </p:nvSpPr>
        <p:spPr bwMode="auto">
          <a:xfrm>
            <a:off x="8859838" y="1727200"/>
            <a:ext cx="838200" cy="2746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/>
              <a:t>Gehälter</a:t>
            </a:r>
          </a:p>
        </p:txBody>
      </p:sp>
      <p:pic>
        <p:nvPicPr>
          <p:cNvPr id="20500" name="Picture 26" descr="abteil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873500"/>
            <a:ext cx="13985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4852988" y="3737769"/>
            <a:ext cx="825500" cy="2746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 dirty="0"/>
              <a:t>Fertigung</a:t>
            </a:r>
          </a:p>
        </p:txBody>
      </p:sp>
      <p:pic>
        <p:nvPicPr>
          <p:cNvPr id="20502" name="Picture 29" descr="3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4" t="13066" b="5865"/>
          <a:stretch>
            <a:fillRect/>
          </a:stretch>
        </p:blipFill>
        <p:spPr bwMode="auto">
          <a:xfrm>
            <a:off x="8159750" y="5453063"/>
            <a:ext cx="14668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9047234" y="5329238"/>
            <a:ext cx="782587" cy="276999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 dirty="0" smtClean="0"/>
              <a:t>Produkt</a:t>
            </a:r>
            <a:endParaRPr lang="de-DE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87313" y="127000"/>
            <a:ext cx="1725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Kostenstellen</a:t>
            </a:r>
          </a:p>
        </p:txBody>
      </p:sp>
      <p:pic>
        <p:nvPicPr>
          <p:cNvPr id="21507" name="Picture 20" descr="abteil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71575"/>
            <a:ext cx="4926013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21"/>
          <p:cNvSpPr txBox="1">
            <a:spLocks noChangeArrowheads="1"/>
          </p:cNvSpPr>
          <p:nvPr/>
        </p:nvSpPr>
        <p:spPr bwMode="auto">
          <a:xfrm>
            <a:off x="71438" y="1106488"/>
            <a:ext cx="1782762" cy="304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/>
              <a:t>Beispiel Fertigung</a:t>
            </a:r>
          </a:p>
        </p:txBody>
      </p:sp>
      <p:pic>
        <p:nvPicPr>
          <p:cNvPr id="21509" name="Picture 23" descr="verwaltu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890588"/>
            <a:ext cx="346392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24"/>
          <p:cNvSpPr txBox="1">
            <a:spLocks noChangeArrowheads="1"/>
          </p:cNvSpPr>
          <p:nvPr/>
        </p:nvSpPr>
        <p:spPr bwMode="auto">
          <a:xfrm>
            <a:off x="7580313" y="757238"/>
            <a:ext cx="2192337" cy="3365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u="none"/>
              <a:t>Beispiel Verwaltung</a:t>
            </a:r>
          </a:p>
        </p:txBody>
      </p:sp>
      <p:pic>
        <p:nvPicPr>
          <p:cNvPr id="21511" name="Picture 26" descr="rohsto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170363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8" descr="s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4530725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0" descr="hol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395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31"/>
          <p:cNvSpPr txBox="1">
            <a:spLocks noChangeArrowheads="1"/>
          </p:cNvSpPr>
          <p:nvPr/>
        </p:nvSpPr>
        <p:spPr bwMode="auto">
          <a:xfrm>
            <a:off x="7446963" y="4305300"/>
            <a:ext cx="2224087" cy="304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/>
              <a:t>Beispiel Material/Lager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0013" y="127000"/>
            <a:ext cx="33035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Betriebsabrechnungsbogen</a:t>
            </a:r>
          </a:p>
        </p:txBody>
      </p:sp>
      <p:sp>
        <p:nvSpPr>
          <p:cNvPr id="22531" name="Rectangle 19"/>
          <p:cNvSpPr>
            <a:spLocks noChangeArrowheads="1"/>
          </p:cNvSpPr>
          <p:nvPr/>
        </p:nvSpPr>
        <p:spPr bwMode="auto">
          <a:xfrm>
            <a:off x="219075" y="977900"/>
            <a:ext cx="8970963" cy="6381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2532" name="Line 20"/>
          <p:cNvSpPr>
            <a:spLocks noChangeShapeType="1"/>
          </p:cNvSpPr>
          <p:nvPr/>
        </p:nvSpPr>
        <p:spPr bwMode="auto">
          <a:xfrm>
            <a:off x="2112963" y="981075"/>
            <a:ext cx="0" cy="5876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3" name="Line 21"/>
          <p:cNvSpPr>
            <a:spLocks noChangeShapeType="1"/>
          </p:cNvSpPr>
          <p:nvPr/>
        </p:nvSpPr>
        <p:spPr bwMode="auto">
          <a:xfrm>
            <a:off x="3354388" y="981075"/>
            <a:ext cx="0" cy="5876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4" name="Line 22"/>
          <p:cNvSpPr>
            <a:spLocks noChangeShapeType="1"/>
          </p:cNvSpPr>
          <p:nvPr/>
        </p:nvSpPr>
        <p:spPr bwMode="auto">
          <a:xfrm>
            <a:off x="3349625" y="1309688"/>
            <a:ext cx="5843588" cy="47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5" name="Line 23"/>
          <p:cNvSpPr>
            <a:spLocks noChangeShapeType="1"/>
          </p:cNvSpPr>
          <p:nvPr/>
        </p:nvSpPr>
        <p:spPr bwMode="auto">
          <a:xfrm>
            <a:off x="419893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6" name="Rectangle 27"/>
          <p:cNvSpPr>
            <a:spLocks noChangeArrowheads="1"/>
          </p:cNvSpPr>
          <p:nvPr/>
        </p:nvSpPr>
        <p:spPr bwMode="auto">
          <a:xfrm>
            <a:off x="5213350" y="992188"/>
            <a:ext cx="1401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u="none">
                <a:solidFill>
                  <a:schemeClr val="accent2"/>
                </a:solidFill>
              </a:rPr>
              <a:t>Kostenstellen</a:t>
            </a:r>
          </a:p>
        </p:txBody>
      </p: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232025" y="979488"/>
            <a:ext cx="106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800" u="none">
                <a:solidFill>
                  <a:schemeClr val="accent2"/>
                </a:solidFill>
              </a:rPr>
              <a:t>Gesamt-</a:t>
            </a:r>
          </a:p>
          <a:p>
            <a:pPr algn="ctr"/>
            <a:r>
              <a:rPr lang="de-DE" sz="1800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22538" name="Text Box 29"/>
          <p:cNvSpPr txBox="1">
            <a:spLocks noChangeArrowheads="1"/>
          </p:cNvSpPr>
          <p:nvPr/>
        </p:nvSpPr>
        <p:spPr bwMode="auto">
          <a:xfrm>
            <a:off x="285750" y="1096963"/>
            <a:ext cx="159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800" u="none">
                <a:solidFill>
                  <a:schemeClr val="accent2"/>
                </a:solidFill>
              </a:rPr>
              <a:t>Kostenarten</a:t>
            </a:r>
          </a:p>
        </p:txBody>
      </p:sp>
      <p:sp>
        <p:nvSpPr>
          <p:cNvPr id="22539" name="Line 30"/>
          <p:cNvSpPr>
            <a:spLocks noChangeShapeType="1"/>
          </p:cNvSpPr>
          <p:nvPr/>
        </p:nvSpPr>
        <p:spPr bwMode="auto">
          <a:xfrm>
            <a:off x="223838" y="960438"/>
            <a:ext cx="0" cy="58975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0" name="Line 45"/>
          <p:cNvSpPr>
            <a:spLocks noChangeShapeType="1"/>
          </p:cNvSpPr>
          <p:nvPr/>
        </p:nvSpPr>
        <p:spPr bwMode="auto">
          <a:xfrm>
            <a:off x="5030788" y="1314450"/>
            <a:ext cx="7937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1" name="Line 46"/>
          <p:cNvSpPr>
            <a:spLocks noChangeShapeType="1"/>
          </p:cNvSpPr>
          <p:nvPr/>
        </p:nvSpPr>
        <p:spPr bwMode="auto">
          <a:xfrm>
            <a:off x="586263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2" name="Line 47"/>
          <p:cNvSpPr>
            <a:spLocks noChangeShapeType="1"/>
          </p:cNvSpPr>
          <p:nvPr/>
        </p:nvSpPr>
        <p:spPr bwMode="auto">
          <a:xfrm>
            <a:off x="669448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3" name="Line 48"/>
          <p:cNvSpPr>
            <a:spLocks noChangeShapeType="1"/>
          </p:cNvSpPr>
          <p:nvPr/>
        </p:nvSpPr>
        <p:spPr bwMode="auto">
          <a:xfrm>
            <a:off x="752633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4" name="Line 49"/>
          <p:cNvSpPr>
            <a:spLocks noChangeShapeType="1"/>
          </p:cNvSpPr>
          <p:nvPr/>
        </p:nvSpPr>
        <p:spPr bwMode="auto">
          <a:xfrm>
            <a:off x="835818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5" name="Line 50"/>
          <p:cNvSpPr>
            <a:spLocks noChangeShapeType="1"/>
          </p:cNvSpPr>
          <p:nvPr/>
        </p:nvSpPr>
        <p:spPr bwMode="auto">
          <a:xfrm>
            <a:off x="9190038" y="1314450"/>
            <a:ext cx="0" cy="55435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6" name="Line 51"/>
          <p:cNvSpPr>
            <a:spLocks noChangeShapeType="1"/>
          </p:cNvSpPr>
          <p:nvPr/>
        </p:nvSpPr>
        <p:spPr bwMode="auto">
          <a:xfrm>
            <a:off x="222250" y="18780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7" name="Line 52"/>
          <p:cNvSpPr>
            <a:spLocks noChangeShapeType="1"/>
          </p:cNvSpPr>
          <p:nvPr/>
        </p:nvSpPr>
        <p:spPr bwMode="auto">
          <a:xfrm>
            <a:off x="225425" y="21526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8" name="Line 53"/>
          <p:cNvSpPr>
            <a:spLocks noChangeShapeType="1"/>
          </p:cNvSpPr>
          <p:nvPr/>
        </p:nvSpPr>
        <p:spPr bwMode="auto">
          <a:xfrm>
            <a:off x="228600" y="24272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9" name="Line 54"/>
          <p:cNvSpPr>
            <a:spLocks noChangeShapeType="1"/>
          </p:cNvSpPr>
          <p:nvPr/>
        </p:nvSpPr>
        <p:spPr bwMode="auto">
          <a:xfrm>
            <a:off x="231775" y="27019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0" name="Line 55"/>
          <p:cNvSpPr>
            <a:spLocks noChangeShapeType="1"/>
          </p:cNvSpPr>
          <p:nvPr/>
        </p:nvSpPr>
        <p:spPr bwMode="auto">
          <a:xfrm>
            <a:off x="234950" y="29765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1" name="Line 56"/>
          <p:cNvSpPr>
            <a:spLocks noChangeShapeType="1"/>
          </p:cNvSpPr>
          <p:nvPr/>
        </p:nvSpPr>
        <p:spPr bwMode="auto">
          <a:xfrm>
            <a:off x="238125" y="32512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2" name="Line 57"/>
          <p:cNvSpPr>
            <a:spLocks noChangeShapeType="1"/>
          </p:cNvSpPr>
          <p:nvPr/>
        </p:nvSpPr>
        <p:spPr bwMode="auto">
          <a:xfrm>
            <a:off x="241300" y="352583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3" name="Line 58"/>
          <p:cNvSpPr>
            <a:spLocks noChangeShapeType="1"/>
          </p:cNvSpPr>
          <p:nvPr/>
        </p:nvSpPr>
        <p:spPr bwMode="auto">
          <a:xfrm>
            <a:off x="244475" y="380047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4" name="Line 59"/>
          <p:cNvSpPr>
            <a:spLocks noChangeShapeType="1"/>
          </p:cNvSpPr>
          <p:nvPr/>
        </p:nvSpPr>
        <p:spPr bwMode="auto">
          <a:xfrm>
            <a:off x="247650" y="40751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5" name="Line 60"/>
          <p:cNvSpPr>
            <a:spLocks noChangeShapeType="1"/>
          </p:cNvSpPr>
          <p:nvPr/>
        </p:nvSpPr>
        <p:spPr bwMode="auto">
          <a:xfrm>
            <a:off x="225425" y="43497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6" name="Line 61"/>
          <p:cNvSpPr>
            <a:spLocks noChangeShapeType="1"/>
          </p:cNvSpPr>
          <p:nvPr/>
        </p:nvSpPr>
        <p:spPr bwMode="auto">
          <a:xfrm>
            <a:off x="228600" y="46243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7" name="Line 62"/>
          <p:cNvSpPr>
            <a:spLocks noChangeShapeType="1"/>
          </p:cNvSpPr>
          <p:nvPr/>
        </p:nvSpPr>
        <p:spPr bwMode="auto">
          <a:xfrm>
            <a:off x="219075" y="48990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8" name="Line 63"/>
          <p:cNvSpPr>
            <a:spLocks noChangeShapeType="1"/>
          </p:cNvSpPr>
          <p:nvPr/>
        </p:nvSpPr>
        <p:spPr bwMode="auto">
          <a:xfrm>
            <a:off x="234950" y="51736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59" name="Line 64"/>
          <p:cNvSpPr>
            <a:spLocks noChangeShapeType="1"/>
          </p:cNvSpPr>
          <p:nvPr/>
        </p:nvSpPr>
        <p:spPr bwMode="auto">
          <a:xfrm>
            <a:off x="225425" y="54483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0" name="Line 65"/>
          <p:cNvSpPr>
            <a:spLocks noChangeShapeType="1"/>
          </p:cNvSpPr>
          <p:nvPr/>
        </p:nvSpPr>
        <p:spPr bwMode="auto">
          <a:xfrm>
            <a:off x="228600" y="572293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graphicFrame>
        <p:nvGraphicFramePr>
          <p:cNvPr id="22561" name="Object 66"/>
          <p:cNvGraphicFramePr>
            <a:graphicFrameLocks noChangeAspect="1"/>
          </p:cNvGraphicFramePr>
          <p:nvPr/>
        </p:nvGraphicFramePr>
        <p:xfrm>
          <a:off x="7656513" y="279400"/>
          <a:ext cx="19637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Clip" r:id="rId4" imgW="4090988" imgH="2178050" progId="MS_ClipArt_Gallery.2">
                  <p:embed/>
                </p:oleObj>
              </mc:Choice>
              <mc:Fallback>
                <p:oleObj name="Clip" r:id="rId4" imgW="4090988" imgH="2178050" progId="MS_ClipArt_Gallery.2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279400"/>
                        <a:ext cx="1963737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2" name="Line 71"/>
          <p:cNvSpPr>
            <a:spLocks noChangeShapeType="1"/>
          </p:cNvSpPr>
          <p:nvPr/>
        </p:nvSpPr>
        <p:spPr bwMode="auto">
          <a:xfrm>
            <a:off x="244475" y="59817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3" name="Line 72"/>
          <p:cNvSpPr>
            <a:spLocks noChangeShapeType="1"/>
          </p:cNvSpPr>
          <p:nvPr/>
        </p:nvSpPr>
        <p:spPr bwMode="auto">
          <a:xfrm>
            <a:off x="225425" y="62484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4" name="Line 73"/>
          <p:cNvSpPr>
            <a:spLocks noChangeShapeType="1"/>
          </p:cNvSpPr>
          <p:nvPr/>
        </p:nvSpPr>
        <p:spPr bwMode="auto">
          <a:xfrm>
            <a:off x="234950" y="65151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5" name="Line 74"/>
          <p:cNvSpPr>
            <a:spLocks noChangeShapeType="1"/>
          </p:cNvSpPr>
          <p:nvPr/>
        </p:nvSpPr>
        <p:spPr bwMode="auto">
          <a:xfrm>
            <a:off x="230188" y="6781800"/>
            <a:ext cx="89677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66" name="Text Box 1026"/>
          <p:cNvSpPr txBox="1">
            <a:spLocks noChangeArrowheads="1"/>
          </p:cNvSpPr>
          <p:nvPr/>
        </p:nvSpPr>
        <p:spPr bwMode="auto">
          <a:xfrm>
            <a:off x="5451475" y="655638"/>
            <a:ext cx="2227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u="none"/>
              <a:t>etwas mehr Tempo bitte...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65" descr="ls82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150" r="13750"/>
          <a:stretch>
            <a:fillRect/>
          </a:stretch>
        </p:blipFill>
        <p:spPr bwMode="auto">
          <a:xfrm>
            <a:off x="298450" y="968375"/>
            <a:ext cx="40322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0488" y="155575"/>
            <a:ext cx="28797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Kostenrechnungsstufen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V="1">
            <a:off x="4114800" y="4937125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rot="5400000" flipV="1">
            <a:off x="5029200" y="4022725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5943600" y="3132138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 rot="5400000" flipV="1">
            <a:off x="6858000" y="2217738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V="1">
            <a:off x="7747000" y="1323975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rot="5400000" flipV="1">
            <a:off x="8661400" y="409575"/>
            <a:ext cx="0" cy="1828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4251325" y="4202113"/>
            <a:ext cx="142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u="none">
                <a:solidFill>
                  <a:schemeClr val="accent2"/>
                </a:solidFill>
              </a:rPr>
              <a:t>Kosten-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erfassung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6129338" y="2432050"/>
            <a:ext cx="1463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u="none">
                <a:solidFill>
                  <a:schemeClr val="accent2"/>
                </a:solidFill>
              </a:rPr>
              <a:t>Kosten-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verteilung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7740650" y="620713"/>
            <a:ext cx="1668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u="none">
                <a:solidFill>
                  <a:schemeClr val="accent2"/>
                </a:solidFill>
              </a:rPr>
              <a:t>Kosten-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zurechnung</a:t>
            </a: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264025" y="4914900"/>
            <a:ext cx="12842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400" i="1" u="none">
                <a:solidFill>
                  <a:schemeClr val="accent2"/>
                </a:solidFill>
              </a:rPr>
              <a:t>Welche</a:t>
            </a:r>
          </a:p>
          <a:p>
            <a:r>
              <a:rPr lang="de-DE" sz="1800" i="1" u="none">
                <a:solidFill>
                  <a:schemeClr val="accent2"/>
                </a:solidFill>
              </a:rPr>
              <a:t>Kosten?</a:t>
            </a:r>
            <a:endParaRPr lang="de-DE" sz="2400" i="1" u="none">
              <a:solidFill>
                <a:schemeClr val="accent2"/>
              </a:solidFill>
            </a:endParaRP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6145213" y="3214688"/>
            <a:ext cx="1770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400" i="1" u="none">
                <a:solidFill>
                  <a:schemeClr val="accent2"/>
                </a:solidFill>
              </a:rPr>
              <a:t>Wo </a:t>
            </a:r>
            <a:r>
              <a:rPr lang="de-DE" sz="1800" i="1" u="none">
                <a:solidFill>
                  <a:schemeClr val="accent2"/>
                </a:solidFill>
              </a:rPr>
              <a:t>sind</a:t>
            </a:r>
          </a:p>
          <a:p>
            <a:r>
              <a:rPr lang="de-DE" sz="1800" i="1" u="none">
                <a:solidFill>
                  <a:schemeClr val="accent2"/>
                </a:solidFill>
              </a:rPr>
              <a:t>sie angefallen</a:t>
            </a:r>
            <a:endParaRPr lang="de-DE" sz="2400" i="1" u="none">
              <a:solidFill>
                <a:schemeClr val="accent2"/>
              </a:solidFill>
            </a:endParaRP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7832725" y="1409700"/>
            <a:ext cx="17700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400" i="1" u="none">
                <a:solidFill>
                  <a:schemeClr val="accent2"/>
                </a:solidFill>
              </a:rPr>
              <a:t>Wofür </a:t>
            </a:r>
            <a:r>
              <a:rPr lang="de-DE" sz="1800" i="1" u="none">
                <a:solidFill>
                  <a:schemeClr val="accent2"/>
                </a:solidFill>
              </a:rPr>
              <a:t>sind</a:t>
            </a:r>
          </a:p>
          <a:p>
            <a:r>
              <a:rPr lang="de-DE" sz="1800" i="1" u="none">
                <a:solidFill>
                  <a:schemeClr val="accent2"/>
                </a:solidFill>
              </a:rPr>
              <a:t>sie angefallen</a:t>
            </a:r>
            <a:endParaRPr lang="de-DE" sz="2400" i="1" u="none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t="23813" r="11641" b="22354"/>
          <a:stretch/>
        </p:blipFill>
        <p:spPr bwMode="auto">
          <a:xfrm>
            <a:off x="231774" y="1419367"/>
            <a:ext cx="8424863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774" y="171035"/>
            <a:ext cx="424667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u="non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Schema Absatzkalkulation</a:t>
            </a:r>
            <a:endParaRPr lang="de-DE" sz="2400" u="none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100013" y="127000"/>
            <a:ext cx="27447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Kostenträgerrechnung</a:t>
            </a: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2695575" y="901700"/>
            <a:ext cx="5072063" cy="677863"/>
          </a:xfrm>
          <a:prstGeom prst="rect">
            <a:avLst/>
          </a:prstGeom>
          <a:solidFill>
            <a:srgbClr val="DDDDDD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/>
            <a:r>
              <a:rPr lang="de-DE" sz="2200" u="none">
                <a:solidFill>
                  <a:srgbClr val="001D3A"/>
                </a:solidFill>
              </a:rPr>
              <a:t>Arten der Kostenträgerrechnung</a:t>
            </a:r>
          </a:p>
        </p:txBody>
      </p:sp>
      <p:sp>
        <p:nvSpPr>
          <p:cNvPr id="24580" name="Rectangle 41"/>
          <p:cNvSpPr>
            <a:spLocks noChangeArrowheads="1"/>
          </p:cNvSpPr>
          <p:nvPr/>
        </p:nvSpPr>
        <p:spPr bwMode="auto">
          <a:xfrm>
            <a:off x="1638300" y="2343150"/>
            <a:ext cx="3441700" cy="609600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Kostenträger</a:t>
            </a:r>
            <a:r>
              <a:rPr lang="de-DE" sz="1500" b="1" u="none"/>
              <a:t>zeit</a:t>
            </a:r>
            <a:r>
              <a:rPr lang="de-DE" sz="1500" u="none"/>
              <a:t>rechnung</a:t>
            </a:r>
          </a:p>
        </p:txBody>
      </p:sp>
      <p:sp>
        <p:nvSpPr>
          <p:cNvPr id="24581" name="Rectangle 44"/>
          <p:cNvSpPr>
            <a:spLocks noChangeArrowheads="1"/>
          </p:cNvSpPr>
          <p:nvPr/>
        </p:nvSpPr>
        <p:spPr bwMode="auto">
          <a:xfrm>
            <a:off x="5499100" y="2343150"/>
            <a:ext cx="3441700" cy="609600"/>
          </a:xfrm>
          <a:prstGeom prst="rect">
            <a:avLst/>
          </a:prstGeom>
          <a:solidFill>
            <a:srgbClr val="DDDDDD">
              <a:alpha val="50195"/>
            </a:srgb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Kostenträger</a:t>
            </a:r>
            <a:r>
              <a:rPr lang="de-DE" sz="1500" b="1" u="none"/>
              <a:t>stück</a:t>
            </a:r>
            <a:r>
              <a:rPr lang="de-DE" sz="1500" u="none"/>
              <a:t>rechnung</a:t>
            </a:r>
          </a:p>
          <a:p>
            <a:pPr algn="ctr" eaLnBrk="1" hangingPunct="1"/>
            <a:r>
              <a:rPr lang="de-DE" sz="1500" u="none"/>
              <a:t> = Kalkulation</a:t>
            </a:r>
          </a:p>
        </p:txBody>
      </p:sp>
      <p:cxnSp>
        <p:nvCxnSpPr>
          <p:cNvPr id="24582" name="AutoShape 48"/>
          <p:cNvCxnSpPr>
            <a:cxnSpLocks noChangeShapeType="1"/>
            <a:stCxn id="158759" idx="2"/>
            <a:endCxn id="24580" idx="0"/>
          </p:cNvCxnSpPr>
          <p:nvPr/>
        </p:nvCxnSpPr>
        <p:spPr bwMode="auto">
          <a:xfrm rot="5400000">
            <a:off x="3913981" y="1024732"/>
            <a:ext cx="763587" cy="1873250"/>
          </a:xfrm>
          <a:prstGeom prst="bentConnector3">
            <a:avLst>
              <a:gd name="adj1" fmla="val 49898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49"/>
          <p:cNvCxnSpPr>
            <a:cxnSpLocks noChangeShapeType="1"/>
            <a:stCxn id="158759" idx="2"/>
            <a:endCxn id="24581" idx="0"/>
          </p:cNvCxnSpPr>
          <p:nvPr/>
        </p:nvCxnSpPr>
        <p:spPr bwMode="auto">
          <a:xfrm rot="16200000" flipH="1">
            <a:off x="5844381" y="967582"/>
            <a:ext cx="763587" cy="1987550"/>
          </a:xfrm>
          <a:prstGeom prst="bentConnector3">
            <a:avLst>
              <a:gd name="adj1" fmla="val 49898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770" name="Rectangle 50"/>
          <p:cNvSpPr>
            <a:spLocks noChangeArrowheads="1"/>
          </p:cNvSpPr>
          <p:nvPr/>
        </p:nvSpPr>
        <p:spPr bwMode="auto">
          <a:xfrm>
            <a:off x="2554288" y="3711575"/>
            <a:ext cx="5867400" cy="838200"/>
          </a:xfrm>
          <a:prstGeom prst="rect">
            <a:avLst/>
          </a:pr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/>
            <a:r>
              <a:rPr lang="de-DE" sz="2200" u="none">
                <a:solidFill>
                  <a:srgbClr val="001D3A"/>
                </a:solidFill>
              </a:rPr>
              <a:t>Arten der Kalkulation</a:t>
            </a:r>
          </a:p>
        </p:txBody>
      </p:sp>
      <p:sp>
        <p:nvSpPr>
          <p:cNvPr id="158771" name="Rectangle 51"/>
          <p:cNvSpPr>
            <a:spLocks noChangeArrowheads="1"/>
          </p:cNvSpPr>
          <p:nvPr/>
        </p:nvSpPr>
        <p:spPr bwMode="auto">
          <a:xfrm>
            <a:off x="1946275" y="5368925"/>
            <a:ext cx="1854200" cy="1181100"/>
          </a:xfrm>
          <a:prstGeom prst="rect">
            <a:avLst/>
          </a:prstGeom>
          <a:solidFill>
            <a:schemeClr val="hlink">
              <a:alpha val="30196"/>
            </a:schemeClr>
          </a:solidFill>
          <a:ln>
            <a:noFill/>
          </a:ln>
          <a:effectLst>
            <a:outerShdw dist="89803" dir="2700000" algn="ctr" rotWithShape="0">
              <a:srgbClr val="DBE3ED"/>
            </a:outerShdw>
          </a:effectLst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Vor-</a:t>
            </a:r>
          </a:p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kalkulation</a:t>
            </a:r>
          </a:p>
        </p:txBody>
      </p:sp>
      <p:sp>
        <p:nvSpPr>
          <p:cNvPr id="158772" name="Rectangle 52"/>
          <p:cNvSpPr>
            <a:spLocks noChangeArrowheads="1"/>
          </p:cNvSpPr>
          <p:nvPr/>
        </p:nvSpPr>
        <p:spPr bwMode="auto">
          <a:xfrm>
            <a:off x="4503738" y="5368925"/>
            <a:ext cx="1963737" cy="11811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Zwischen-</a:t>
            </a:r>
          </a:p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kalkulation</a:t>
            </a:r>
          </a:p>
        </p:txBody>
      </p:sp>
      <p:sp>
        <p:nvSpPr>
          <p:cNvPr id="158773" name="Rectangle 53"/>
          <p:cNvSpPr>
            <a:spLocks noChangeArrowheads="1"/>
          </p:cNvSpPr>
          <p:nvPr/>
        </p:nvSpPr>
        <p:spPr bwMode="auto">
          <a:xfrm>
            <a:off x="7073900" y="5368925"/>
            <a:ext cx="1908175" cy="11811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Nach-</a:t>
            </a:r>
          </a:p>
          <a:p>
            <a:pPr algn="ctr" eaLnBrk="1" hangingPunct="1"/>
            <a:r>
              <a:rPr lang="de-DE" sz="1500" b="1" u="none">
                <a:solidFill>
                  <a:srgbClr val="800000"/>
                </a:solidFill>
              </a:rPr>
              <a:t>kalkulation</a:t>
            </a:r>
          </a:p>
        </p:txBody>
      </p:sp>
      <p:cxnSp>
        <p:nvCxnSpPr>
          <p:cNvPr id="24588" name="AutoShape 57"/>
          <p:cNvCxnSpPr>
            <a:cxnSpLocks noChangeShapeType="1"/>
            <a:stCxn id="158770" idx="2"/>
            <a:endCxn id="158773" idx="0"/>
          </p:cNvCxnSpPr>
          <p:nvPr/>
        </p:nvCxnSpPr>
        <p:spPr bwMode="auto">
          <a:xfrm rot="16200000" flipH="1">
            <a:off x="6348413" y="3689350"/>
            <a:ext cx="819150" cy="25400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AutoShape 58"/>
          <p:cNvCxnSpPr>
            <a:cxnSpLocks noChangeShapeType="1"/>
            <a:stCxn id="158770" idx="2"/>
            <a:endCxn id="158771" idx="0"/>
          </p:cNvCxnSpPr>
          <p:nvPr/>
        </p:nvCxnSpPr>
        <p:spPr bwMode="auto">
          <a:xfrm rot="5400000">
            <a:off x="3771107" y="3652043"/>
            <a:ext cx="819150" cy="2614613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59"/>
          <p:cNvCxnSpPr>
            <a:cxnSpLocks noChangeShapeType="1"/>
            <a:stCxn id="158770" idx="2"/>
          </p:cNvCxnSpPr>
          <p:nvPr/>
        </p:nvCxnSpPr>
        <p:spPr bwMode="auto">
          <a:xfrm rot="5400000">
            <a:off x="5077619" y="4958556"/>
            <a:ext cx="819150" cy="158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9" grpId="0" animBg="1" autoUpdateAnimBg="0"/>
      <p:bldP spid="158770" grpId="0" animBg="1" autoUpdateAnimBg="0"/>
      <p:bldP spid="158771" grpId="0" animBg="1" autoUpdateAnimBg="0"/>
      <p:bldP spid="158772" grpId="0" animBg="1" autoUpdateAnimBg="0"/>
      <p:bldP spid="15877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00013" y="127000"/>
            <a:ext cx="26860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Kalkulationsverfahren</a:t>
            </a:r>
          </a:p>
        </p:txBody>
      </p:sp>
      <p:sp>
        <p:nvSpPr>
          <p:cNvPr id="160807" name="Text Box 3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08138" y="4500563"/>
            <a:ext cx="2717800" cy="11049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400" u="none"/>
              <a:t>Einzel-, Serienfertigung</a:t>
            </a:r>
            <a:br>
              <a:rPr lang="de-DE" sz="1400" u="none"/>
            </a:br>
            <a:endParaRPr lang="de-DE" sz="1400" u="none"/>
          </a:p>
          <a:p>
            <a:pPr algn="ctr" eaLnBrk="1" hangingPunct="1"/>
            <a:r>
              <a:rPr lang="de-DE" sz="1400" u="none"/>
              <a:t>(verschiedenartige,</a:t>
            </a:r>
            <a:br>
              <a:rPr lang="de-DE" sz="1400" u="none"/>
            </a:br>
            <a:r>
              <a:rPr lang="de-DE" sz="1400" u="none"/>
              <a:t>nicht vergleichbare Produkte)</a:t>
            </a:r>
          </a:p>
        </p:txBody>
      </p:sp>
      <p:sp>
        <p:nvSpPr>
          <p:cNvPr id="160808" name="Text Box 40"/>
          <p:cNvSpPr txBox="1">
            <a:spLocks noChangeArrowheads="1"/>
          </p:cNvSpPr>
          <p:nvPr/>
        </p:nvSpPr>
        <p:spPr bwMode="auto">
          <a:xfrm>
            <a:off x="2890838" y="957263"/>
            <a:ext cx="3733800" cy="381000"/>
          </a:xfrm>
          <a:prstGeom prst="rect">
            <a:avLst/>
          </a:prstGeom>
          <a:solidFill>
            <a:schemeClr val="hlink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2200" u="none">
                <a:solidFill>
                  <a:srgbClr val="001D3A"/>
                </a:solidFill>
              </a:rPr>
              <a:t>Kalkulationsverfahren</a:t>
            </a:r>
          </a:p>
        </p:txBody>
      </p:sp>
      <p:sp>
        <p:nvSpPr>
          <p:cNvPr id="160809" name="Text Box 41"/>
          <p:cNvSpPr txBox="1">
            <a:spLocks noChangeArrowheads="1"/>
          </p:cNvSpPr>
          <p:nvPr/>
        </p:nvSpPr>
        <p:spPr bwMode="auto">
          <a:xfrm>
            <a:off x="1531938" y="1731963"/>
            <a:ext cx="2768600" cy="381000"/>
          </a:xfrm>
          <a:prstGeom prst="rect">
            <a:avLst/>
          </a:prstGeom>
          <a:solidFill>
            <a:schemeClr val="hlink">
              <a:alpha val="30196"/>
            </a:schemeClr>
          </a:solidFill>
          <a:ln>
            <a:noFill/>
          </a:ln>
          <a:effectLst>
            <a:outerShdw dist="89803" dir="2700000" algn="ctr" rotWithShape="0">
              <a:srgbClr val="DBE3ED"/>
            </a:outerShdw>
          </a:effectLst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500" u="none">
                <a:solidFill>
                  <a:srgbClr val="800000"/>
                </a:solidFill>
              </a:rPr>
              <a:t>Zuschlagskalkulation</a:t>
            </a:r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44275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Einfache</a:t>
            </a:r>
            <a:br>
              <a:rPr lang="de-DE" sz="1500" u="none"/>
            </a:br>
            <a:r>
              <a:rPr lang="de-DE" sz="1500" u="none"/>
              <a:t>Divisions-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29797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sum-</a:t>
            </a:r>
            <a:br>
              <a:rPr lang="de-DE" sz="1500" u="none"/>
            </a:br>
            <a:r>
              <a:rPr lang="de-DE" sz="1500" u="none"/>
              <a:t>marische</a:t>
            </a:r>
            <a:br>
              <a:rPr lang="de-DE" sz="1500" u="none"/>
            </a:br>
            <a:r>
              <a:rPr lang="de-DE" sz="1500" u="none"/>
              <a:t>Zuschlags-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15319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differen-</a:t>
            </a:r>
            <a:br>
              <a:rPr lang="de-DE" sz="1500" u="none"/>
            </a:br>
            <a:r>
              <a:rPr lang="de-DE" sz="1500" u="none"/>
              <a:t>zierende</a:t>
            </a:r>
            <a:br>
              <a:rPr lang="de-DE" sz="1500" u="none"/>
            </a:br>
            <a:r>
              <a:rPr lang="de-DE" sz="1500" u="none"/>
              <a:t>Zuschlags-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58753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Stufen-</a:t>
            </a:r>
            <a:br>
              <a:rPr lang="de-DE" sz="1500" u="none"/>
            </a:br>
            <a:r>
              <a:rPr lang="de-DE" sz="1500" u="none"/>
              <a:t>divisions-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7323138" y="2633663"/>
            <a:ext cx="1295400" cy="1219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u="none"/>
              <a:t>Äquivalenz-</a:t>
            </a:r>
            <a:br>
              <a:rPr lang="de-DE" sz="1500" u="none"/>
            </a:br>
            <a:r>
              <a:rPr lang="de-DE" sz="1500" u="none"/>
              <a:t>zahlen-</a:t>
            </a:r>
            <a:br>
              <a:rPr lang="de-DE" sz="1500" u="none"/>
            </a:br>
            <a:r>
              <a:rPr lang="de-DE" sz="1500" u="none"/>
              <a:t>kalkulation</a:t>
            </a:r>
          </a:p>
        </p:txBody>
      </p:sp>
      <p:sp>
        <p:nvSpPr>
          <p:cNvPr id="160815" name="Text Box 4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54538" y="4500563"/>
            <a:ext cx="2463800" cy="11049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400" u="none"/>
              <a:t>Massenfertigung</a:t>
            </a:r>
          </a:p>
          <a:p>
            <a:pPr algn="ctr" eaLnBrk="1" hangingPunct="1"/>
            <a:endParaRPr lang="de-DE" sz="1400" u="none"/>
          </a:p>
          <a:p>
            <a:pPr algn="ctr" eaLnBrk="1" hangingPunct="1"/>
            <a:r>
              <a:rPr lang="de-DE" sz="1400" u="none"/>
              <a:t>(einziges Produkt;</a:t>
            </a:r>
            <a:br>
              <a:rPr lang="de-DE" sz="1400" u="none"/>
            </a:br>
            <a:r>
              <a:rPr lang="de-DE" sz="1400" u="none"/>
              <a:t>ein- oder mehrstufige</a:t>
            </a:r>
            <a:br>
              <a:rPr lang="de-DE" sz="1400" u="none"/>
            </a:br>
            <a:r>
              <a:rPr lang="de-DE" sz="1400" u="none"/>
              <a:t>Fertigung)</a:t>
            </a:r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7323138" y="4462463"/>
            <a:ext cx="1295400" cy="11430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u="none"/>
              <a:t>Sorten -</a:t>
            </a:r>
          </a:p>
          <a:p>
            <a:pPr algn="ctr" eaLnBrk="1" hangingPunct="1"/>
            <a:r>
              <a:rPr lang="de-DE" u="none"/>
              <a:t>fertigung</a:t>
            </a:r>
          </a:p>
          <a:p>
            <a:pPr algn="ctr" eaLnBrk="1" hangingPunct="1"/>
            <a:endParaRPr lang="de-DE" u="none"/>
          </a:p>
          <a:p>
            <a:pPr algn="ctr" eaLnBrk="1" hangingPunct="1"/>
            <a:r>
              <a:rPr lang="de-DE" u="none"/>
              <a:t>(artverwandte</a:t>
            </a:r>
            <a:br>
              <a:rPr lang="de-DE" u="none"/>
            </a:br>
            <a:r>
              <a:rPr lang="de-DE" u="none"/>
              <a:t> Produkte)</a:t>
            </a:r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H="1">
            <a:off x="3005138" y="1323975"/>
            <a:ext cx="1536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414838" y="1338263"/>
            <a:ext cx="2819400" cy="774700"/>
            <a:chOff x="2936" y="624"/>
            <a:chExt cx="1776" cy="488"/>
          </a:xfrm>
        </p:grpSpPr>
        <p:sp>
          <p:nvSpPr>
            <p:cNvPr id="25644" name="Text Box 51"/>
            <p:cNvSpPr txBox="1">
              <a:spLocks noChangeArrowheads="1"/>
            </p:cNvSpPr>
            <p:nvPr/>
          </p:nvSpPr>
          <p:spPr bwMode="auto">
            <a:xfrm>
              <a:off x="2936" y="872"/>
              <a:ext cx="1776" cy="240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>
              <a:outerShdw dist="89803" dir="2700000" algn="ctr" rotWithShape="0">
                <a:srgbClr val="DBE3ED"/>
              </a:outerShdw>
            </a:effectLst>
            <a:extLst>
              <a:ext uri="{91240B29-F687-4F45-9708-019B960494DF}">
                <a14:hiddenLine xmlns:a14="http://schemas.microsoft.com/office/drawing/2010/main" w="952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de-DE" sz="1500" u="none">
                  <a:solidFill>
                    <a:srgbClr val="800000"/>
                  </a:solidFill>
                </a:rPr>
                <a:t>Divisionskalkulation</a:t>
              </a:r>
            </a:p>
          </p:txBody>
        </p:sp>
        <p:sp>
          <p:nvSpPr>
            <p:cNvPr id="25645" name="Line 52"/>
            <p:cNvSpPr>
              <a:spLocks noChangeShapeType="1"/>
            </p:cNvSpPr>
            <p:nvPr/>
          </p:nvSpPr>
          <p:spPr bwMode="auto">
            <a:xfrm>
              <a:off x="3120" y="624"/>
              <a:ext cx="1152" cy="2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141538" y="2176463"/>
            <a:ext cx="1524000" cy="457200"/>
            <a:chOff x="1504" y="1152"/>
            <a:chExt cx="960" cy="288"/>
          </a:xfrm>
        </p:grpSpPr>
        <p:sp>
          <p:nvSpPr>
            <p:cNvPr id="25642" name="Line 54"/>
            <p:cNvSpPr>
              <a:spLocks noChangeShapeType="1"/>
            </p:cNvSpPr>
            <p:nvPr/>
          </p:nvSpPr>
          <p:spPr bwMode="auto">
            <a:xfrm flipH="1">
              <a:off x="1504" y="1152"/>
              <a:ext cx="43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25643" name="Line 55"/>
            <p:cNvSpPr>
              <a:spLocks noChangeShapeType="1"/>
            </p:cNvSpPr>
            <p:nvPr/>
          </p:nvSpPr>
          <p:spPr bwMode="auto">
            <a:xfrm>
              <a:off x="1936" y="1152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</p:grpSp>
      <p:sp>
        <p:nvSpPr>
          <p:cNvPr id="160824" name="Line 56"/>
          <p:cNvSpPr>
            <a:spLocks noChangeShapeType="1"/>
          </p:cNvSpPr>
          <p:nvPr/>
        </p:nvSpPr>
        <p:spPr bwMode="auto">
          <a:xfrm flipH="1">
            <a:off x="5037138" y="2176463"/>
            <a:ext cx="762000" cy="439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26" name="Line 58"/>
          <p:cNvSpPr>
            <a:spLocks noChangeShapeType="1"/>
          </p:cNvSpPr>
          <p:nvPr/>
        </p:nvSpPr>
        <p:spPr bwMode="auto">
          <a:xfrm>
            <a:off x="5799138" y="2176463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27" name="Line 59"/>
          <p:cNvSpPr>
            <a:spLocks noChangeShapeType="1"/>
          </p:cNvSpPr>
          <p:nvPr/>
        </p:nvSpPr>
        <p:spPr bwMode="auto">
          <a:xfrm>
            <a:off x="21415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28" name="Line 60"/>
          <p:cNvSpPr>
            <a:spLocks noChangeShapeType="1"/>
          </p:cNvSpPr>
          <p:nvPr/>
        </p:nvSpPr>
        <p:spPr bwMode="auto">
          <a:xfrm>
            <a:off x="35893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29" name="Line 61"/>
          <p:cNvSpPr>
            <a:spLocks noChangeShapeType="1"/>
          </p:cNvSpPr>
          <p:nvPr/>
        </p:nvSpPr>
        <p:spPr bwMode="auto">
          <a:xfrm>
            <a:off x="50371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30" name="Line 62"/>
          <p:cNvSpPr>
            <a:spLocks noChangeShapeType="1"/>
          </p:cNvSpPr>
          <p:nvPr/>
        </p:nvSpPr>
        <p:spPr bwMode="auto">
          <a:xfrm>
            <a:off x="64849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31" name="Line 63"/>
          <p:cNvSpPr>
            <a:spLocks noChangeShapeType="1"/>
          </p:cNvSpPr>
          <p:nvPr/>
        </p:nvSpPr>
        <p:spPr bwMode="auto">
          <a:xfrm>
            <a:off x="7932738" y="3852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827338" y="5643563"/>
            <a:ext cx="5181600" cy="917575"/>
            <a:chOff x="1936" y="3336"/>
            <a:chExt cx="3264" cy="578"/>
          </a:xfrm>
        </p:grpSpPr>
        <p:sp>
          <p:nvSpPr>
            <p:cNvPr id="25637" name="Text Box 6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08" y="3648"/>
              <a:ext cx="2544" cy="266"/>
            </a:xfrm>
            <a:prstGeom prst="rect">
              <a:avLst/>
            </a:prstGeom>
            <a:solidFill>
              <a:schemeClr val="hlink">
                <a:alpha val="49019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de-DE" sz="1600" u="none">
                  <a:solidFill>
                    <a:schemeClr val="bg1"/>
                  </a:solidFill>
                </a:rPr>
                <a:t>Fertigungsverfahren</a:t>
              </a:r>
              <a:endParaRPr lang="de-DE" u="none">
                <a:solidFill>
                  <a:schemeClr val="bg1"/>
                </a:solidFill>
              </a:endParaRPr>
            </a:p>
          </p:txBody>
        </p:sp>
        <p:grpSp>
          <p:nvGrpSpPr>
            <p:cNvPr id="25638" name="Group 66"/>
            <p:cNvGrpSpPr>
              <a:grpSpLocks/>
            </p:cNvGrpSpPr>
            <p:nvPr/>
          </p:nvGrpSpPr>
          <p:grpSpPr bwMode="auto">
            <a:xfrm>
              <a:off x="1936" y="3336"/>
              <a:ext cx="3264" cy="288"/>
              <a:chOff x="1936" y="3312"/>
              <a:chExt cx="3264" cy="288"/>
            </a:xfrm>
          </p:grpSpPr>
          <p:sp>
            <p:nvSpPr>
              <p:cNvPr id="25639" name="Line 67"/>
              <p:cNvSpPr>
                <a:spLocks noChangeShapeType="1"/>
              </p:cNvSpPr>
              <p:nvPr/>
            </p:nvSpPr>
            <p:spPr bwMode="auto">
              <a:xfrm>
                <a:off x="1936" y="3312"/>
                <a:ext cx="1152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25640" name="Line 68"/>
              <p:cNvSpPr>
                <a:spLocks noChangeShapeType="1"/>
              </p:cNvSpPr>
              <p:nvPr/>
            </p:nvSpPr>
            <p:spPr bwMode="auto">
              <a:xfrm flipV="1">
                <a:off x="3088" y="3312"/>
                <a:ext cx="768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25641" name="Line 69"/>
              <p:cNvSpPr>
                <a:spLocks noChangeShapeType="1"/>
              </p:cNvSpPr>
              <p:nvPr/>
            </p:nvSpPr>
            <p:spPr bwMode="auto">
              <a:xfrm flipH="1">
                <a:off x="3040" y="3312"/>
                <a:ext cx="2160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</p:grpSp>
      </p:grpSp>
      <p:sp>
        <p:nvSpPr>
          <p:cNvPr id="160839" name="Line 71"/>
          <p:cNvSpPr>
            <a:spLocks noChangeShapeType="1"/>
          </p:cNvSpPr>
          <p:nvPr/>
        </p:nvSpPr>
        <p:spPr bwMode="auto">
          <a:xfrm>
            <a:off x="5745163" y="2185988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5" name="Line 77"/>
          <p:cNvSpPr>
            <a:spLocks noChangeShapeType="1"/>
          </p:cNvSpPr>
          <p:nvPr/>
        </p:nvSpPr>
        <p:spPr bwMode="auto">
          <a:xfrm>
            <a:off x="23876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6" name="Line 78"/>
          <p:cNvSpPr>
            <a:spLocks noChangeShapeType="1"/>
          </p:cNvSpPr>
          <p:nvPr/>
        </p:nvSpPr>
        <p:spPr bwMode="auto">
          <a:xfrm>
            <a:off x="38354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7" name="Line 79"/>
          <p:cNvSpPr>
            <a:spLocks noChangeShapeType="1"/>
          </p:cNvSpPr>
          <p:nvPr/>
        </p:nvSpPr>
        <p:spPr bwMode="auto">
          <a:xfrm>
            <a:off x="52832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8" name="Line 80"/>
          <p:cNvSpPr>
            <a:spLocks noChangeShapeType="1"/>
          </p:cNvSpPr>
          <p:nvPr/>
        </p:nvSpPr>
        <p:spPr bwMode="auto">
          <a:xfrm>
            <a:off x="67310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60849" name="Line 81"/>
          <p:cNvSpPr>
            <a:spLocks noChangeShapeType="1"/>
          </p:cNvSpPr>
          <p:nvPr/>
        </p:nvSpPr>
        <p:spPr bwMode="auto">
          <a:xfrm>
            <a:off x="8178800" y="38481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073400" y="5638800"/>
            <a:ext cx="5181600" cy="917575"/>
            <a:chOff x="1936" y="3336"/>
            <a:chExt cx="3264" cy="578"/>
          </a:xfrm>
        </p:grpSpPr>
        <p:sp>
          <p:nvSpPr>
            <p:cNvPr id="25632" name="Text Box 8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08" y="3648"/>
              <a:ext cx="2544" cy="26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de-DE" sz="1600" b="1" u="none">
                  <a:solidFill>
                    <a:schemeClr val="bg1"/>
                  </a:solidFill>
                </a:rPr>
                <a:t>Fertigungsverfahren</a:t>
              </a:r>
              <a:endParaRPr lang="de-DE" b="1" u="none">
                <a:solidFill>
                  <a:schemeClr val="bg1"/>
                </a:solidFill>
              </a:endParaRPr>
            </a:p>
          </p:txBody>
        </p:sp>
        <p:grpSp>
          <p:nvGrpSpPr>
            <p:cNvPr id="25633" name="Group 84"/>
            <p:cNvGrpSpPr>
              <a:grpSpLocks/>
            </p:cNvGrpSpPr>
            <p:nvPr/>
          </p:nvGrpSpPr>
          <p:grpSpPr bwMode="auto">
            <a:xfrm>
              <a:off x="1936" y="3336"/>
              <a:ext cx="3264" cy="288"/>
              <a:chOff x="1936" y="3312"/>
              <a:chExt cx="3264" cy="288"/>
            </a:xfrm>
          </p:grpSpPr>
          <p:sp>
            <p:nvSpPr>
              <p:cNvPr id="25634" name="Line 85"/>
              <p:cNvSpPr>
                <a:spLocks noChangeShapeType="1"/>
              </p:cNvSpPr>
              <p:nvPr/>
            </p:nvSpPr>
            <p:spPr bwMode="auto">
              <a:xfrm>
                <a:off x="1936" y="3312"/>
                <a:ext cx="1152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25635" name="Line 86"/>
              <p:cNvSpPr>
                <a:spLocks noChangeShapeType="1"/>
              </p:cNvSpPr>
              <p:nvPr/>
            </p:nvSpPr>
            <p:spPr bwMode="auto">
              <a:xfrm flipV="1">
                <a:off x="3088" y="3312"/>
                <a:ext cx="768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25636" name="Line 87"/>
              <p:cNvSpPr>
                <a:spLocks noChangeShapeType="1"/>
              </p:cNvSpPr>
              <p:nvPr/>
            </p:nvSpPr>
            <p:spPr bwMode="auto">
              <a:xfrm flipH="1">
                <a:off x="3040" y="3312"/>
                <a:ext cx="2160" cy="2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</p:grpSp>
      </p:grpSp>
      <p:sp>
        <p:nvSpPr>
          <p:cNvPr id="160856" name="Line 88"/>
          <p:cNvSpPr>
            <a:spLocks noChangeShapeType="1"/>
          </p:cNvSpPr>
          <p:nvPr/>
        </p:nvSpPr>
        <p:spPr bwMode="auto">
          <a:xfrm>
            <a:off x="4511675" y="1335088"/>
            <a:ext cx="1206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6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6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7" grpId="0" animBg="1" autoUpdateAnimBg="0"/>
      <p:bldP spid="160808" grpId="0" animBg="1" autoUpdateAnimBg="0"/>
      <p:bldP spid="160809" grpId="0" animBg="1" autoUpdateAnimBg="0"/>
      <p:bldP spid="160810" grpId="0" animBg="1" autoUpdateAnimBg="0"/>
      <p:bldP spid="160811" grpId="0" animBg="1" autoUpdateAnimBg="0"/>
      <p:bldP spid="160812" grpId="0" animBg="1" autoUpdateAnimBg="0"/>
      <p:bldP spid="160813" grpId="0" animBg="1" autoUpdateAnimBg="0"/>
      <p:bldP spid="160814" grpId="0" animBg="1" autoUpdateAnimBg="0"/>
      <p:bldP spid="160815" grpId="0" animBg="1" autoUpdateAnimBg="0"/>
      <p:bldP spid="160816" grpId="0" animBg="1" autoUpdateAnimBg="0"/>
      <p:bldP spid="160817" grpId="0" animBg="1"/>
      <p:bldP spid="160824" grpId="0" animBg="1"/>
      <p:bldP spid="160826" grpId="0" animBg="1"/>
      <p:bldP spid="160827" grpId="0" animBg="1"/>
      <p:bldP spid="160828" grpId="0" animBg="1"/>
      <p:bldP spid="160829" grpId="0" animBg="1"/>
      <p:bldP spid="160830" grpId="0" animBg="1"/>
      <p:bldP spid="160831" grpId="0" animBg="1"/>
      <p:bldP spid="160839" grpId="0" animBg="1"/>
      <p:bldP spid="160845" grpId="0" animBg="1"/>
      <p:bldP spid="160846" grpId="0" animBg="1"/>
      <p:bldP spid="160847" grpId="0" animBg="1"/>
      <p:bldP spid="160848" grpId="0" animBg="1"/>
      <p:bldP spid="160849" grpId="0" animBg="1"/>
      <p:bldP spid="1608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71450" y="141288"/>
            <a:ext cx="22002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Absatzkalkulation</a:t>
            </a:r>
          </a:p>
        </p:txBody>
      </p:sp>
      <p:sp>
        <p:nvSpPr>
          <p:cNvPr id="26627" name="Text Box 45"/>
          <p:cNvSpPr txBox="1">
            <a:spLocks noChangeArrowheads="1"/>
          </p:cNvSpPr>
          <p:nvPr/>
        </p:nvSpPr>
        <p:spPr bwMode="auto">
          <a:xfrm>
            <a:off x="1368425" y="11557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u="none"/>
          </a:p>
        </p:txBody>
      </p:sp>
      <p:pic>
        <p:nvPicPr>
          <p:cNvPr id="26628" name="Picture 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1094" r="51189" b="31706"/>
          <a:stretch>
            <a:fillRect/>
          </a:stretch>
        </p:blipFill>
        <p:spPr bwMode="auto">
          <a:xfrm>
            <a:off x="258763" y="1025525"/>
            <a:ext cx="695325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55" descr="produk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804863"/>
            <a:ext cx="24241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57" descr="verkau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433888"/>
            <a:ext cx="249872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258"/>
          <p:cNvSpPr txBox="1">
            <a:spLocks noChangeArrowheads="1"/>
          </p:cNvSpPr>
          <p:nvPr/>
        </p:nvSpPr>
        <p:spPr bwMode="auto">
          <a:xfrm>
            <a:off x="5148263" y="865188"/>
            <a:ext cx="2390775" cy="5810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u="none"/>
              <a:t>Von den Produktions-</a:t>
            </a:r>
          </a:p>
          <a:p>
            <a:r>
              <a:rPr lang="de-DE" sz="1600" u="none"/>
              <a:t>kosten…</a:t>
            </a:r>
          </a:p>
        </p:txBody>
      </p:sp>
      <p:sp>
        <p:nvSpPr>
          <p:cNvPr id="26632" name="Text Box 259"/>
          <p:cNvSpPr txBox="1">
            <a:spLocks noChangeArrowheads="1"/>
          </p:cNvSpPr>
          <p:nvPr/>
        </p:nvSpPr>
        <p:spPr bwMode="auto">
          <a:xfrm>
            <a:off x="6731000" y="6310313"/>
            <a:ext cx="2249488" cy="3365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600" u="none"/>
              <a:t>…zum Verkaufspreis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1027"/>
          <p:cNvSpPr>
            <a:spLocks noChangeArrowheads="1"/>
          </p:cNvSpPr>
          <p:nvPr/>
        </p:nvSpPr>
        <p:spPr bwMode="auto">
          <a:xfrm>
            <a:off x="128588" y="127000"/>
            <a:ext cx="20447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Kostenrechnung</a:t>
            </a:r>
          </a:p>
        </p:txBody>
      </p:sp>
      <p:pic>
        <p:nvPicPr>
          <p:cNvPr id="27651" name="Picture 1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4" r="28386" b="13065"/>
          <a:stretch>
            <a:fillRect/>
          </a:stretch>
        </p:blipFill>
        <p:spPr bwMode="auto">
          <a:xfrm>
            <a:off x="295275" y="931863"/>
            <a:ext cx="90328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0"/>
            <a:ext cx="1400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388" y="128588"/>
            <a:ext cx="45593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Äquivalenzzahlenkalkulation - Vorlage</a:t>
            </a:r>
          </a:p>
        </p:txBody>
      </p:sp>
      <p:sp>
        <p:nvSpPr>
          <p:cNvPr id="28676" name="Rectangle 22"/>
          <p:cNvSpPr>
            <a:spLocks noChangeArrowheads="1"/>
          </p:cNvSpPr>
          <p:nvPr/>
        </p:nvSpPr>
        <p:spPr bwMode="auto">
          <a:xfrm>
            <a:off x="815975" y="1597025"/>
            <a:ext cx="7888288" cy="681038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8677" name="Line 23"/>
          <p:cNvSpPr>
            <a:spLocks noChangeShapeType="1"/>
          </p:cNvSpPr>
          <p:nvPr/>
        </p:nvSpPr>
        <p:spPr bwMode="auto">
          <a:xfrm>
            <a:off x="81597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78" name="Line 24"/>
          <p:cNvSpPr>
            <a:spLocks noChangeShapeType="1"/>
          </p:cNvSpPr>
          <p:nvPr/>
        </p:nvSpPr>
        <p:spPr bwMode="auto">
          <a:xfrm>
            <a:off x="213042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>
            <a:off x="344487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0" name="Line 26"/>
          <p:cNvSpPr>
            <a:spLocks noChangeShapeType="1"/>
          </p:cNvSpPr>
          <p:nvPr/>
        </p:nvSpPr>
        <p:spPr bwMode="auto">
          <a:xfrm>
            <a:off x="475932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1" name="Line 27"/>
          <p:cNvSpPr>
            <a:spLocks noChangeShapeType="1"/>
          </p:cNvSpPr>
          <p:nvPr/>
        </p:nvSpPr>
        <p:spPr bwMode="auto">
          <a:xfrm>
            <a:off x="607377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2" name="Line 28"/>
          <p:cNvSpPr>
            <a:spLocks noChangeShapeType="1"/>
          </p:cNvSpPr>
          <p:nvPr/>
        </p:nvSpPr>
        <p:spPr bwMode="auto">
          <a:xfrm>
            <a:off x="738822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3" name="Line 29"/>
          <p:cNvSpPr>
            <a:spLocks noChangeShapeType="1"/>
          </p:cNvSpPr>
          <p:nvPr/>
        </p:nvSpPr>
        <p:spPr bwMode="auto">
          <a:xfrm>
            <a:off x="8702675" y="1598613"/>
            <a:ext cx="0" cy="317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4" name="Line 30"/>
          <p:cNvSpPr>
            <a:spLocks noChangeShapeType="1"/>
          </p:cNvSpPr>
          <p:nvPr/>
        </p:nvSpPr>
        <p:spPr bwMode="auto">
          <a:xfrm>
            <a:off x="812800" y="25781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5" name="Line 31"/>
          <p:cNvSpPr>
            <a:spLocks noChangeShapeType="1"/>
          </p:cNvSpPr>
          <p:nvPr/>
        </p:nvSpPr>
        <p:spPr bwMode="auto">
          <a:xfrm>
            <a:off x="803275" y="29210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6" name="Line 32"/>
          <p:cNvSpPr>
            <a:spLocks noChangeShapeType="1"/>
          </p:cNvSpPr>
          <p:nvPr/>
        </p:nvSpPr>
        <p:spPr bwMode="auto">
          <a:xfrm>
            <a:off x="793750" y="32639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7" name="Line 33"/>
          <p:cNvSpPr>
            <a:spLocks noChangeShapeType="1"/>
          </p:cNvSpPr>
          <p:nvPr/>
        </p:nvSpPr>
        <p:spPr bwMode="auto">
          <a:xfrm>
            <a:off x="784225" y="36068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8" name="Line 34"/>
          <p:cNvSpPr>
            <a:spLocks noChangeShapeType="1"/>
          </p:cNvSpPr>
          <p:nvPr/>
        </p:nvSpPr>
        <p:spPr bwMode="auto">
          <a:xfrm>
            <a:off x="774700" y="39497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89" name="Line 35"/>
          <p:cNvSpPr>
            <a:spLocks noChangeShapeType="1"/>
          </p:cNvSpPr>
          <p:nvPr/>
        </p:nvSpPr>
        <p:spPr bwMode="auto">
          <a:xfrm>
            <a:off x="765175" y="42926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8690" name="Line 36"/>
          <p:cNvSpPr>
            <a:spLocks noChangeShapeType="1"/>
          </p:cNvSpPr>
          <p:nvPr/>
        </p:nvSpPr>
        <p:spPr bwMode="auto">
          <a:xfrm>
            <a:off x="755650" y="4635500"/>
            <a:ext cx="7899400" cy="0"/>
          </a:xfrm>
          <a:prstGeom prst="line">
            <a:avLst/>
          </a:prstGeom>
          <a:noFill/>
          <a:ln w="9525">
            <a:solidFill>
              <a:srgbClr val="CCE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8588" y="141288"/>
            <a:ext cx="1576387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Kostenarten</a:t>
            </a:r>
          </a:p>
        </p:txBody>
      </p:sp>
      <p:grpSp>
        <p:nvGrpSpPr>
          <p:cNvPr id="29699" name="Group 66"/>
          <p:cNvGrpSpPr>
            <a:grpSpLocks/>
          </p:cNvGrpSpPr>
          <p:nvPr/>
        </p:nvGrpSpPr>
        <p:grpSpPr bwMode="auto">
          <a:xfrm>
            <a:off x="914400" y="1708150"/>
            <a:ext cx="2089150" cy="2082800"/>
            <a:chOff x="228" y="896"/>
            <a:chExt cx="1316" cy="1312"/>
          </a:xfrm>
        </p:grpSpPr>
        <p:grpSp>
          <p:nvGrpSpPr>
            <p:cNvPr id="29771" name="Group 67"/>
            <p:cNvGrpSpPr>
              <a:grpSpLocks/>
            </p:cNvGrpSpPr>
            <p:nvPr/>
          </p:nvGrpSpPr>
          <p:grpSpPr bwMode="auto">
            <a:xfrm>
              <a:off x="248" y="896"/>
              <a:ext cx="1296" cy="1297"/>
              <a:chOff x="248" y="896"/>
              <a:chExt cx="1296" cy="1297"/>
            </a:xfrm>
          </p:grpSpPr>
          <p:sp>
            <p:nvSpPr>
              <p:cNvPr id="29799" name="Line 68"/>
              <p:cNvSpPr>
                <a:spLocks noChangeShapeType="1"/>
              </p:cNvSpPr>
              <p:nvPr/>
            </p:nvSpPr>
            <p:spPr bwMode="auto">
              <a:xfrm>
                <a:off x="248" y="89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9800" name="Line 69"/>
              <p:cNvSpPr>
                <a:spLocks noChangeShapeType="1"/>
              </p:cNvSpPr>
              <p:nvPr/>
            </p:nvSpPr>
            <p:spPr bwMode="auto">
              <a:xfrm rot="5400000">
                <a:off x="895" y="1545"/>
                <a:ext cx="1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9772" name="Line 70"/>
            <p:cNvSpPr>
              <a:spLocks noChangeShapeType="1"/>
            </p:cNvSpPr>
            <p:nvPr/>
          </p:nvSpPr>
          <p:spPr bwMode="auto">
            <a:xfrm>
              <a:off x="33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3" name="Line 71"/>
            <p:cNvSpPr>
              <a:spLocks noChangeShapeType="1"/>
            </p:cNvSpPr>
            <p:nvPr/>
          </p:nvSpPr>
          <p:spPr bwMode="auto">
            <a:xfrm>
              <a:off x="44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4" name="Line 72"/>
            <p:cNvSpPr>
              <a:spLocks noChangeShapeType="1"/>
            </p:cNvSpPr>
            <p:nvPr/>
          </p:nvSpPr>
          <p:spPr bwMode="auto">
            <a:xfrm>
              <a:off x="54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5" name="Line 73"/>
            <p:cNvSpPr>
              <a:spLocks noChangeShapeType="1"/>
            </p:cNvSpPr>
            <p:nvPr/>
          </p:nvSpPr>
          <p:spPr bwMode="auto">
            <a:xfrm>
              <a:off x="65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6" name="Line 74"/>
            <p:cNvSpPr>
              <a:spLocks noChangeShapeType="1"/>
            </p:cNvSpPr>
            <p:nvPr/>
          </p:nvSpPr>
          <p:spPr bwMode="auto">
            <a:xfrm>
              <a:off x="76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7" name="Line 75"/>
            <p:cNvSpPr>
              <a:spLocks noChangeShapeType="1"/>
            </p:cNvSpPr>
            <p:nvPr/>
          </p:nvSpPr>
          <p:spPr bwMode="auto">
            <a:xfrm>
              <a:off x="87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8" name="Line 76"/>
            <p:cNvSpPr>
              <a:spLocks noChangeShapeType="1"/>
            </p:cNvSpPr>
            <p:nvPr/>
          </p:nvSpPr>
          <p:spPr bwMode="auto">
            <a:xfrm>
              <a:off x="98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79" name="Line 77"/>
            <p:cNvSpPr>
              <a:spLocks noChangeShapeType="1"/>
            </p:cNvSpPr>
            <p:nvPr/>
          </p:nvSpPr>
          <p:spPr bwMode="auto">
            <a:xfrm>
              <a:off x="108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0" name="Line 78"/>
            <p:cNvSpPr>
              <a:spLocks noChangeShapeType="1"/>
            </p:cNvSpPr>
            <p:nvPr/>
          </p:nvSpPr>
          <p:spPr bwMode="auto">
            <a:xfrm>
              <a:off x="119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1" name="Line 79"/>
            <p:cNvSpPr>
              <a:spLocks noChangeShapeType="1"/>
            </p:cNvSpPr>
            <p:nvPr/>
          </p:nvSpPr>
          <p:spPr bwMode="auto">
            <a:xfrm>
              <a:off x="130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2" name="Line 80"/>
            <p:cNvSpPr>
              <a:spLocks noChangeShapeType="1"/>
            </p:cNvSpPr>
            <p:nvPr/>
          </p:nvSpPr>
          <p:spPr bwMode="auto">
            <a:xfrm>
              <a:off x="141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3" name="Line 81"/>
            <p:cNvSpPr>
              <a:spLocks noChangeShapeType="1"/>
            </p:cNvSpPr>
            <p:nvPr/>
          </p:nvSpPr>
          <p:spPr bwMode="auto">
            <a:xfrm>
              <a:off x="152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4" name="Line 82"/>
            <p:cNvSpPr>
              <a:spLocks noChangeShapeType="1"/>
            </p:cNvSpPr>
            <p:nvPr/>
          </p:nvSpPr>
          <p:spPr bwMode="auto">
            <a:xfrm>
              <a:off x="231" y="210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5" name="Line 83"/>
            <p:cNvSpPr>
              <a:spLocks noChangeShapeType="1"/>
            </p:cNvSpPr>
            <p:nvPr/>
          </p:nvSpPr>
          <p:spPr bwMode="auto">
            <a:xfrm>
              <a:off x="228" y="202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6" name="Line 84"/>
            <p:cNvSpPr>
              <a:spLocks noChangeShapeType="1"/>
            </p:cNvSpPr>
            <p:nvPr/>
          </p:nvSpPr>
          <p:spPr bwMode="auto">
            <a:xfrm>
              <a:off x="228" y="194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7" name="Line 85"/>
            <p:cNvSpPr>
              <a:spLocks noChangeShapeType="1"/>
            </p:cNvSpPr>
            <p:nvPr/>
          </p:nvSpPr>
          <p:spPr bwMode="auto">
            <a:xfrm>
              <a:off x="228" y="186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8" name="Line 86"/>
            <p:cNvSpPr>
              <a:spLocks noChangeShapeType="1"/>
            </p:cNvSpPr>
            <p:nvPr/>
          </p:nvSpPr>
          <p:spPr bwMode="auto">
            <a:xfrm>
              <a:off x="228" y="178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89" name="Line 87"/>
            <p:cNvSpPr>
              <a:spLocks noChangeShapeType="1"/>
            </p:cNvSpPr>
            <p:nvPr/>
          </p:nvSpPr>
          <p:spPr bwMode="auto">
            <a:xfrm>
              <a:off x="228" y="1701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0" name="Line 88"/>
            <p:cNvSpPr>
              <a:spLocks noChangeShapeType="1"/>
            </p:cNvSpPr>
            <p:nvPr/>
          </p:nvSpPr>
          <p:spPr bwMode="auto">
            <a:xfrm>
              <a:off x="228" y="1620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1" name="Line 89"/>
            <p:cNvSpPr>
              <a:spLocks noChangeShapeType="1"/>
            </p:cNvSpPr>
            <p:nvPr/>
          </p:nvSpPr>
          <p:spPr bwMode="auto">
            <a:xfrm>
              <a:off x="228" y="1539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2" name="Line 90"/>
            <p:cNvSpPr>
              <a:spLocks noChangeShapeType="1"/>
            </p:cNvSpPr>
            <p:nvPr/>
          </p:nvSpPr>
          <p:spPr bwMode="auto">
            <a:xfrm>
              <a:off x="228" y="1458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3" name="Line 91"/>
            <p:cNvSpPr>
              <a:spLocks noChangeShapeType="1"/>
            </p:cNvSpPr>
            <p:nvPr/>
          </p:nvSpPr>
          <p:spPr bwMode="auto">
            <a:xfrm>
              <a:off x="228" y="1377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4" name="Line 92"/>
            <p:cNvSpPr>
              <a:spLocks noChangeShapeType="1"/>
            </p:cNvSpPr>
            <p:nvPr/>
          </p:nvSpPr>
          <p:spPr bwMode="auto">
            <a:xfrm>
              <a:off x="228" y="129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5" name="Line 93"/>
            <p:cNvSpPr>
              <a:spLocks noChangeShapeType="1"/>
            </p:cNvSpPr>
            <p:nvPr/>
          </p:nvSpPr>
          <p:spPr bwMode="auto">
            <a:xfrm>
              <a:off x="228" y="121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6" name="Line 94"/>
            <p:cNvSpPr>
              <a:spLocks noChangeShapeType="1"/>
            </p:cNvSpPr>
            <p:nvPr/>
          </p:nvSpPr>
          <p:spPr bwMode="auto">
            <a:xfrm>
              <a:off x="228" y="113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7" name="Line 95"/>
            <p:cNvSpPr>
              <a:spLocks noChangeShapeType="1"/>
            </p:cNvSpPr>
            <p:nvPr/>
          </p:nvSpPr>
          <p:spPr bwMode="auto">
            <a:xfrm>
              <a:off x="228" y="105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98" name="Line 96"/>
            <p:cNvSpPr>
              <a:spLocks noChangeShapeType="1"/>
            </p:cNvSpPr>
            <p:nvPr/>
          </p:nvSpPr>
          <p:spPr bwMode="auto">
            <a:xfrm>
              <a:off x="228" y="97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29700" name="Group 159"/>
          <p:cNvGrpSpPr>
            <a:grpSpLocks/>
          </p:cNvGrpSpPr>
          <p:nvPr/>
        </p:nvGrpSpPr>
        <p:grpSpPr bwMode="auto">
          <a:xfrm>
            <a:off x="911225" y="4438650"/>
            <a:ext cx="2089150" cy="2082800"/>
            <a:chOff x="228" y="896"/>
            <a:chExt cx="1316" cy="1312"/>
          </a:xfrm>
        </p:grpSpPr>
        <p:grpSp>
          <p:nvGrpSpPr>
            <p:cNvPr id="29741" name="Group 160"/>
            <p:cNvGrpSpPr>
              <a:grpSpLocks/>
            </p:cNvGrpSpPr>
            <p:nvPr/>
          </p:nvGrpSpPr>
          <p:grpSpPr bwMode="auto">
            <a:xfrm>
              <a:off x="248" y="896"/>
              <a:ext cx="1296" cy="1297"/>
              <a:chOff x="248" y="896"/>
              <a:chExt cx="1296" cy="1297"/>
            </a:xfrm>
          </p:grpSpPr>
          <p:sp>
            <p:nvSpPr>
              <p:cNvPr id="29769" name="Line 161"/>
              <p:cNvSpPr>
                <a:spLocks noChangeShapeType="1"/>
              </p:cNvSpPr>
              <p:nvPr/>
            </p:nvSpPr>
            <p:spPr bwMode="auto">
              <a:xfrm>
                <a:off x="248" y="89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9770" name="Line 162"/>
              <p:cNvSpPr>
                <a:spLocks noChangeShapeType="1"/>
              </p:cNvSpPr>
              <p:nvPr/>
            </p:nvSpPr>
            <p:spPr bwMode="auto">
              <a:xfrm rot="5400000">
                <a:off x="895" y="1545"/>
                <a:ext cx="1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9742" name="Line 163"/>
            <p:cNvSpPr>
              <a:spLocks noChangeShapeType="1"/>
            </p:cNvSpPr>
            <p:nvPr/>
          </p:nvSpPr>
          <p:spPr bwMode="auto">
            <a:xfrm>
              <a:off x="33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3" name="Line 164"/>
            <p:cNvSpPr>
              <a:spLocks noChangeShapeType="1"/>
            </p:cNvSpPr>
            <p:nvPr/>
          </p:nvSpPr>
          <p:spPr bwMode="auto">
            <a:xfrm>
              <a:off x="44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4" name="Line 165"/>
            <p:cNvSpPr>
              <a:spLocks noChangeShapeType="1"/>
            </p:cNvSpPr>
            <p:nvPr/>
          </p:nvSpPr>
          <p:spPr bwMode="auto">
            <a:xfrm>
              <a:off x="54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5" name="Line 166"/>
            <p:cNvSpPr>
              <a:spLocks noChangeShapeType="1"/>
            </p:cNvSpPr>
            <p:nvPr/>
          </p:nvSpPr>
          <p:spPr bwMode="auto">
            <a:xfrm>
              <a:off x="65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6" name="Line 167"/>
            <p:cNvSpPr>
              <a:spLocks noChangeShapeType="1"/>
            </p:cNvSpPr>
            <p:nvPr/>
          </p:nvSpPr>
          <p:spPr bwMode="auto">
            <a:xfrm>
              <a:off x="76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7" name="Line 168"/>
            <p:cNvSpPr>
              <a:spLocks noChangeShapeType="1"/>
            </p:cNvSpPr>
            <p:nvPr/>
          </p:nvSpPr>
          <p:spPr bwMode="auto">
            <a:xfrm>
              <a:off x="87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8" name="Line 169"/>
            <p:cNvSpPr>
              <a:spLocks noChangeShapeType="1"/>
            </p:cNvSpPr>
            <p:nvPr/>
          </p:nvSpPr>
          <p:spPr bwMode="auto">
            <a:xfrm>
              <a:off x="98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49" name="Line 170"/>
            <p:cNvSpPr>
              <a:spLocks noChangeShapeType="1"/>
            </p:cNvSpPr>
            <p:nvPr/>
          </p:nvSpPr>
          <p:spPr bwMode="auto">
            <a:xfrm>
              <a:off x="108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0" name="Line 171"/>
            <p:cNvSpPr>
              <a:spLocks noChangeShapeType="1"/>
            </p:cNvSpPr>
            <p:nvPr/>
          </p:nvSpPr>
          <p:spPr bwMode="auto">
            <a:xfrm>
              <a:off x="119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1" name="Line 172"/>
            <p:cNvSpPr>
              <a:spLocks noChangeShapeType="1"/>
            </p:cNvSpPr>
            <p:nvPr/>
          </p:nvSpPr>
          <p:spPr bwMode="auto">
            <a:xfrm>
              <a:off x="130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2" name="Line 173"/>
            <p:cNvSpPr>
              <a:spLocks noChangeShapeType="1"/>
            </p:cNvSpPr>
            <p:nvPr/>
          </p:nvSpPr>
          <p:spPr bwMode="auto">
            <a:xfrm>
              <a:off x="141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3" name="Line 174"/>
            <p:cNvSpPr>
              <a:spLocks noChangeShapeType="1"/>
            </p:cNvSpPr>
            <p:nvPr/>
          </p:nvSpPr>
          <p:spPr bwMode="auto">
            <a:xfrm>
              <a:off x="152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4" name="Line 175"/>
            <p:cNvSpPr>
              <a:spLocks noChangeShapeType="1"/>
            </p:cNvSpPr>
            <p:nvPr/>
          </p:nvSpPr>
          <p:spPr bwMode="auto">
            <a:xfrm>
              <a:off x="231" y="210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5" name="Line 176"/>
            <p:cNvSpPr>
              <a:spLocks noChangeShapeType="1"/>
            </p:cNvSpPr>
            <p:nvPr/>
          </p:nvSpPr>
          <p:spPr bwMode="auto">
            <a:xfrm>
              <a:off x="228" y="202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6" name="Line 177"/>
            <p:cNvSpPr>
              <a:spLocks noChangeShapeType="1"/>
            </p:cNvSpPr>
            <p:nvPr/>
          </p:nvSpPr>
          <p:spPr bwMode="auto">
            <a:xfrm>
              <a:off x="228" y="194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7" name="Line 178"/>
            <p:cNvSpPr>
              <a:spLocks noChangeShapeType="1"/>
            </p:cNvSpPr>
            <p:nvPr/>
          </p:nvSpPr>
          <p:spPr bwMode="auto">
            <a:xfrm>
              <a:off x="228" y="186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8" name="Line 179"/>
            <p:cNvSpPr>
              <a:spLocks noChangeShapeType="1"/>
            </p:cNvSpPr>
            <p:nvPr/>
          </p:nvSpPr>
          <p:spPr bwMode="auto">
            <a:xfrm>
              <a:off x="228" y="178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59" name="Line 180"/>
            <p:cNvSpPr>
              <a:spLocks noChangeShapeType="1"/>
            </p:cNvSpPr>
            <p:nvPr/>
          </p:nvSpPr>
          <p:spPr bwMode="auto">
            <a:xfrm>
              <a:off x="228" y="1701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0" name="Line 181"/>
            <p:cNvSpPr>
              <a:spLocks noChangeShapeType="1"/>
            </p:cNvSpPr>
            <p:nvPr/>
          </p:nvSpPr>
          <p:spPr bwMode="auto">
            <a:xfrm>
              <a:off x="228" y="1620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1" name="Line 182"/>
            <p:cNvSpPr>
              <a:spLocks noChangeShapeType="1"/>
            </p:cNvSpPr>
            <p:nvPr/>
          </p:nvSpPr>
          <p:spPr bwMode="auto">
            <a:xfrm>
              <a:off x="228" y="1539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2" name="Line 183"/>
            <p:cNvSpPr>
              <a:spLocks noChangeShapeType="1"/>
            </p:cNvSpPr>
            <p:nvPr/>
          </p:nvSpPr>
          <p:spPr bwMode="auto">
            <a:xfrm>
              <a:off x="228" y="1458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3" name="Line 184"/>
            <p:cNvSpPr>
              <a:spLocks noChangeShapeType="1"/>
            </p:cNvSpPr>
            <p:nvPr/>
          </p:nvSpPr>
          <p:spPr bwMode="auto">
            <a:xfrm>
              <a:off x="228" y="1377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4" name="Line 185"/>
            <p:cNvSpPr>
              <a:spLocks noChangeShapeType="1"/>
            </p:cNvSpPr>
            <p:nvPr/>
          </p:nvSpPr>
          <p:spPr bwMode="auto">
            <a:xfrm>
              <a:off x="228" y="129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5" name="Line 186"/>
            <p:cNvSpPr>
              <a:spLocks noChangeShapeType="1"/>
            </p:cNvSpPr>
            <p:nvPr/>
          </p:nvSpPr>
          <p:spPr bwMode="auto">
            <a:xfrm>
              <a:off x="228" y="121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6" name="Line 187"/>
            <p:cNvSpPr>
              <a:spLocks noChangeShapeType="1"/>
            </p:cNvSpPr>
            <p:nvPr/>
          </p:nvSpPr>
          <p:spPr bwMode="auto">
            <a:xfrm>
              <a:off x="228" y="113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7" name="Line 188"/>
            <p:cNvSpPr>
              <a:spLocks noChangeShapeType="1"/>
            </p:cNvSpPr>
            <p:nvPr/>
          </p:nvSpPr>
          <p:spPr bwMode="auto">
            <a:xfrm>
              <a:off x="228" y="105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68" name="Line 189"/>
            <p:cNvSpPr>
              <a:spLocks noChangeShapeType="1"/>
            </p:cNvSpPr>
            <p:nvPr/>
          </p:nvSpPr>
          <p:spPr bwMode="auto">
            <a:xfrm>
              <a:off x="228" y="97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29701" name="Text Box 221"/>
          <p:cNvSpPr txBox="1">
            <a:spLocks noChangeArrowheads="1"/>
          </p:cNvSpPr>
          <p:nvPr/>
        </p:nvSpPr>
        <p:spPr bwMode="auto">
          <a:xfrm>
            <a:off x="182563" y="974725"/>
            <a:ext cx="2603500" cy="406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sz="2000" u="none">
                <a:solidFill>
                  <a:schemeClr val="accent2"/>
                </a:solidFill>
              </a:rPr>
              <a:t>Fixkosten</a:t>
            </a:r>
          </a:p>
        </p:txBody>
      </p:sp>
      <p:sp>
        <p:nvSpPr>
          <p:cNvPr id="29702" name="Text Box 227"/>
          <p:cNvSpPr txBox="1">
            <a:spLocks noChangeArrowheads="1"/>
          </p:cNvSpPr>
          <p:nvPr/>
        </p:nvSpPr>
        <p:spPr bwMode="auto">
          <a:xfrm>
            <a:off x="174625" y="1543050"/>
            <a:ext cx="73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29703" name="Text Box 229"/>
          <p:cNvSpPr txBox="1">
            <a:spLocks noChangeArrowheads="1"/>
          </p:cNvSpPr>
          <p:nvPr/>
        </p:nvSpPr>
        <p:spPr bwMode="auto">
          <a:xfrm>
            <a:off x="171450" y="4375150"/>
            <a:ext cx="73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29704" name="Text Box 231"/>
          <p:cNvSpPr txBox="1">
            <a:spLocks noChangeArrowheads="1"/>
          </p:cNvSpPr>
          <p:nvPr/>
        </p:nvSpPr>
        <p:spPr bwMode="auto">
          <a:xfrm>
            <a:off x="3044825" y="361315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Stück</a:t>
            </a:r>
          </a:p>
        </p:txBody>
      </p:sp>
      <p:sp>
        <p:nvSpPr>
          <p:cNvPr id="29705" name="Text Box 234"/>
          <p:cNvSpPr txBox="1">
            <a:spLocks noChangeArrowheads="1"/>
          </p:cNvSpPr>
          <p:nvPr/>
        </p:nvSpPr>
        <p:spPr bwMode="auto">
          <a:xfrm>
            <a:off x="3016250" y="634365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Stück</a:t>
            </a:r>
          </a:p>
        </p:txBody>
      </p:sp>
      <p:grpSp>
        <p:nvGrpSpPr>
          <p:cNvPr id="29706" name="Group 4098"/>
          <p:cNvGrpSpPr>
            <a:grpSpLocks/>
          </p:cNvGrpSpPr>
          <p:nvPr/>
        </p:nvGrpSpPr>
        <p:grpSpPr bwMode="auto">
          <a:xfrm>
            <a:off x="4244975" y="1881188"/>
            <a:ext cx="5473700" cy="4672012"/>
            <a:chOff x="228" y="896"/>
            <a:chExt cx="1316" cy="1312"/>
          </a:xfrm>
        </p:grpSpPr>
        <p:grpSp>
          <p:nvGrpSpPr>
            <p:cNvPr id="29711" name="Group 4099"/>
            <p:cNvGrpSpPr>
              <a:grpSpLocks/>
            </p:cNvGrpSpPr>
            <p:nvPr/>
          </p:nvGrpSpPr>
          <p:grpSpPr bwMode="auto">
            <a:xfrm>
              <a:off x="248" y="896"/>
              <a:ext cx="1296" cy="1297"/>
              <a:chOff x="248" y="896"/>
              <a:chExt cx="1296" cy="1297"/>
            </a:xfrm>
          </p:grpSpPr>
          <p:sp>
            <p:nvSpPr>
              <p:cNvPr id="29739" name="Line 4100"/>
              <p:cNvSpPr>
                <a:spLocks noChangeShapeType="1"/>
              </p:cNvSpPr>
              <p:nvPr/>
            </p:nvSpPr>
            <p:spPr bwMode="auto">
              <a:xfrm>
                <a:off x="248" y="89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9740" name="Line 4101"/>
              <p:cNvSpPr>
                <a:spLocks noChangeShapeType="1"/>
              </p:cNvSpPr>
              <p:nvPr/>
            </p:nvSpPr>
            <p:spPr bwMode="auto">
              <a:xfrm rot="5400000">
                <a:off x="895" y="1545"/>
                <a:ext cx="1" cy="12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9712" name="Line 4102"/>
            <p:cNvSpPr>
              <a:spLocks noChangeShapeType="1"/>
            </p:cNvSpPr>
            <p:nvPr/>
          </p:nvSpPr>
          <p:spPr bwMode="auto">
            <a:xfrm>
              <a:off x="33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3" name="Line 4103"/>
            <p:cNvSpPr>
              <a:spLocks noChangeShapeType="1"/>
            </p:cNvSpPr>
            <p:nvPr/>
          </p:nvSpPr>
          <p:spPr bwMode="auto">
            <a:xfrm>
              <a:off x="44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4" name="Line 4104"/>
            <p:cNvSpPr>
              <a:spLocks noChangeShapeType="1"/>
            </p:cNvSpPr>
            <p:nvPr/>
          </p:nvSpPr>
          <p:spPr bwMode="auto">
            <a:xfrm>
              <a:off x="54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5" name="Line 4105"/>
            <p:cNvSpPr>
              <a:spLocks noChangeShapeType="1"/>
            </p:cNvSpPr>
            <p:nvPr/>
          </p:nvSpPr>
          <p:spPr bwMode="auto">
            <a:xfrm>
              <a:off x="65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6" name="Line 4106"/>
            <p:cNvSpPr>
              <a:spLocks noChangeShapeType="1"/>
            </p:cNvSpPr>
            <p:nvPr/>
          </p:nvSpPr>
          <p:spPr bwMode="auto">
            <a:xfrm>
              <a:off x="76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7" name="Line 4107"/>
            <p:cNvSpPr>
              <a:spLocks noChangeShapeType="1"/>
            </p:cNvSpPr>
            <p:nvPr/>
          </p:nvSpPr>
          <p:spPr bwMode="auto">
            <a:xfrm>
              <a:off x="87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8" name="Line 4108"/>
            <p:cNvSpPr>
              <a:spLocks noChangeShapeType="1"/>
            </p:cNvSpPr>
            <p:nvPr/>
          </p:nvSpPr>
          <p:spPr bwMode="auto">
            <a:xfrm>
              <a:off x="98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19" name="Line 4109"/>
            <p:cNvSpPr>
              <a:spLocks noChangeShapeType="1"/>
            </p:cNvSpPr>
            <p:nvPr/>
          </p:nvSpPr>
          <p:spPr bwMode="auto">
            <a:xfrm>
              <a:off x="1089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0" name="Line 4110"/>
            <p:cNvSpPr>
              <a:spLocks noChangeShapeType="1"/>
            </p:cNvSpPr>
            <p:nvPr/>
          </p:nvSpPr>
          <p:spPr bwMode="auto">
            <a:xfrm>
              <a:off x="1197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1" name="Line 4111"/>
            <p:cNvSpPr>
              <a:spLocks noChangeShapeType="1"/>
            </p:cNvSpPr>
            <p:nvPr/>
          </p:nvSpPr>
          <p:spPr bwMode="auto">
            <a:xfrm>
              <a:off x="1305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2" name="Line 4112"/>
            <p:cNvSpPr>
              <a:spLocks noChangeShapeType="1"/>
            </p:cNvSpPr>
            <p:nvPr/>
          </p:nvSpPr>
          <p:spPr bwMode="auto">
            <a:xfrm>
              <a:off x="1413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3" name="Line 4113"/>
            <p:cNvSpPr>
              <a:spLocks noChangeShapeType="1"/>
            </p:cNvSpPr>
            <p:nvPr/>
          </p:nvSpPr>
          <p:spPr bwMode="auto">
            <a:xfrm>
              <a:off x="1521" y="2175"/>
              <a:ext cx="0" cy="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4" name="Line 4114"/>
            <p:cNvSpPr>
              <a:spLocks noChangeShapeType="1"/>
            </p:cNvSpPr>
            <p:nvPr/>
          </p:nvSpPr>
          <p:spPr bwMode="auto">
            <a:xfrm>
              <a:off x="231" y="210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5" name="Line 4115"/>
            <p:cNvSpPr>
              <a:spLocks noChangeShapeType="1"/>
            </p:cNvSpPr>
            <p:nvPr/>
          </p:nvSpPr>
          <p:spPr bwMode="auto">
            <a:xfrm>
              <a:off x="228" y="202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6" name="Line 4116"/>
            <p:cNvSpPr>
              <a:spLocks noChangeShapeType="1"/>
            </p:cNvSpPr>
            <p:nvPr/>
          </p:nvSpPr>
          <p:spPr bwMode="auto">
            <a:xfrm>
              <a:off x="228" y="194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7" name="Line 4117"/>
            <p:cNvSpPr>
              <a:spLocks noChangeShapeType="1"/>
            </p:cNvSpPr>
            <p:nvPr/>
          </p:nvSpPr>
          <p:spPr bwMode="auto">
            <a:xfrm>
              <a:off x="228" y="186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8" name="Line 4118"/>
            <p:cNvSpPr>
              <a:spLocks noChangeShapeType="1"/>
            </p:cNvSpPr>
            <p:nvPr/>
          </p:nvSpPr>
          <p:spPr bwMode="auto">
            <a:xfrm>
              <a:off x="228" y="178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29" name="Line 4119"/>
            <p:cNvSpPr>
              <a:spLocks noChangeShapeType="1"/>
            </p:cNvSpPr>
            <p:nvPr/>
          </p:nvSpPr>
          <p:spPr bwMode="auto">
            <a:xfrm>
              <a:off x="228" y="1701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0" name="Line 4120"/>
            <p:cNvSpPr>
              <a:spLocks noChangeShapeType="1"/>
            </p:cNvSpPr>
            <p:nvPr/>
          </p:nvSpPr>
          <p:spPr bwMode="auto">
            <a:xfrm>
              <a:off x="228" y="1620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1" name="Line 4121"/>
            <p:cNvSpPr>
              <a:spLocks noChangeShapeType="1"/>
            </p:cNvSpPr>
            <p:nvPr/>
          </p:nvSpPr>
          <p:spPr bwMode="auto">
            <a:xfrm>
              <a:off x="228" y="1539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2" name="Line 4122"/>
            <p:cNvSpPr>
              <a:spLocks noChangeShapeType="1"/>
            </p:cNvSpPr>
            <p:nvPr/>
          </p:nvSpPr>
          <p:spPr bwMode="auto">
            <a:xfrm>
              <a:off x="228" y="1458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3" name="Line 4123"/>
            <p:cNvSpPr>
              <a:spLocks noChangeShapeType="1"/>
            </p:cNvSpPr>
            <p:nvPr/>
          </p:nvSpPr>
          <p:spPr bwMode="auto">
            <a:xfrm>
              <a:off x="228" y="1377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4" name="Line 4124"/>
            <p:cNvSpPr>
              <a:spLocks noChangeShapeType="1"/>
            </p:cNvSpPr>
            <p:nvPr/>
          </p:nvSpPr>
          <p:spPr bwMode="auto">
            <a:xfrm>
              <a:off x="228" y="1296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5" name="Line 4125"/>
            <p:cNvSpPr>
              <a:spLocks noChangeShapeType="1"/>
            </p:cNvSpPr>
            <p:nvPr/>
          </p:nvSpPr>
          <p:spPr bwMode="auto">
            <a:xfrm>
              <a:off x="228" y="1215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6" name="Line 4126"/>
            <p:cNvSpPr>
              <a:spLocks noChangeShapeType="1"/>
            </p:cNvSpPr>
            <p:nvPr/>
          </p:nvSpPr>
          <p:spPr bwMode="auto">
            <a:xfrm>
              <a:off x="228" y="1134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7" name="Line 4127"/>
            <p:cNvSpPr>
              <a:spLocks noChangeShapeType="1"/>
            </p:cNvSpPr>
            <p:nvPr/>
          </p:nvSpPr>
          <p:spPr bwMode="auto">
            <a:xfrm>
              <a:off x="228" y="1053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9738" name="Line 4128"/>
            <p:cNvSpPr>
              <a:spLocks noChangeShapeType="1"/>
            </p:cNvSpPr>
            <p:nvPr/>
          </p:nvSpPr>
          <p:spPr bwMode="auto">
            <a:xfrm>
              <a:off x="228" y="972"/>
              <a:ext cx="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29707" name="Text Box 4160"/>
          <p:cNvSpPr txBox="1">
            <a:spLocks noChangeArrowheads="1"/>
          </p:cNvSpPr>
          <p:nvPr/>
        </p:nvSpPr>
        <p:spPr bwMode="auto">
          <a:xfrm>
            <a:off x="3606800" y="1612900"/>
            <a:ext cx="73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29708" name="Text Box 4162"/>
          <p:cNvSpPr txBox="1">
            <a:spLocks noChangeArrowheads="1"/>
          </p:cNvSpPr>
          <p:nvPr/>
        </p:nvSpPr>
        <p:spPr bwMode="auto">
          <a:xfrm>
            <a:off x="9097963" y="655320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400" u="none">
                <a:solidFill>
                  <a:schemeClr val="accent2"/>
                </a:solidFill>
              </a:rPr>
              <a:t>Stück</a:t>
            </a:r>
          </a:p>
        </p:txBody>
      </p:sp>
      <p:sp>
        <p:nvSpPr>
          <p:cNvPr id="29709" name="Text Box 4230"/>
          <p:cNvSpPr txBox="1">
            <a:spLocks noChangeArrowheads="1"/>
          </p:cNvSpPr>
          <p:nvPr/>
        </p:nvSpPr>
        <p:spPr bwMode="auto">
          <a:xfrm>
            <a:off x="3773488" y="985838"/>
            <a:ext cx="2603500" cy="406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sz="2000" u="none">
                <a:solidFill>
                  <a:schemeClr val="accent2"/>
                </a:solidFill>
              </a:rPr>
              <a:t>variable Kosten</a:t>
            </a:r>
          </a:p>
        </p:txBody>
      </p:sp>
      <p:sp>
        <p:nvSpPr>
          <p:cNvPr id="29710" name="Text Box 4232"/>
          <p:cNvSpPr txBox="1">
            <a:spLocks noChangeArrowheads="1"/>
          </p:cNvSpPr>
          <p:nvPr/>
        </p:nvSpPr>
        <p:spPr bwMode="auto">
          <a:xfrm>
            <a:off x="182563" y="3917950"/>
            <a:ext cx="2603500" cy="406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sz="2000" u="none">
                <a:solidFill>
                  <a:schemeClr val="accent2"/>
                </a:solidFill>
              </a:rPr>
              <a:t>sprungfixe Kosten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8588" y="141288"/>
            <a:ext cx="3416300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Einstieg Teilkostenrechnung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1" t="19923" r="38165" b="60211"/>
          <a:stretch>
            <a:fillRect/>
          </a:stretch>
        </p:blipFill>
        <p:spPr bwMode="auto">
          <a:xfrm>
            <a:off x="355600" y="511175"/>
            <a:ext cx="3697288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feld 1"/>
          <p:cNvSpPr txBox="1">
            <a:spLocks noChangeArrowheads="1"/>
          </p:cNvSpPr>
          <p:nvPr/>
        </p:nvSpPr>
        <p:spPr bwMode="auto">
          <a:xfrm>
            <a:off x="4052888" y="1173163"/>
            <a:ext cx="5440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sz="1400" u="none"/>
              <a:t>Wir gründen eine Sportsbar für ca. 100 Gäste!</a:t>
            </a:r>
          </a:p>
          <a:p>
            <a:endParaRPr lang="de-AT" sz="1400" u="none"/>
          </a:p>
          <a:p>
            <a:r>
              <a:rPr lang="de-AT" sz="1400" u="none"/>
              <a:t>Überlegen Sie sich, welche Investitionen erforderlich sind.</a:t>
            </a:r>
          </a:p>
          <a:p>
            <a:r>
              <a:rPr lang="de-AT" sz="1400" u="none"/>
              <a:t>Verändern sich die Kosten, je nach Gästeauslastung?</a:t>
            </a:r>
          </a:p>
        </p:txBody>
      </p:sp>
      <p:cxnSp>
        <p:nvCxnSpPr>
          <p:cNvPr id="30725" name="Gerade Verbindung 3"/>
          <p:cNvCxnSpPr>
            <a:cxnSpLocks noChangeShapeType="1"/>
          </p:cNvCxnSpPr>
          <p:nvPr/>
        </p:nvCxnSpPr>
        <p:spPr bwMode="auto">
          <a:xfrm>
            <a:off x="587375" y="2989263"/>
            <a:ext cx="8434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Gerade Verbindung 5"/>
          <p:cNvCxnSpPr>
            <a:cxnSpLocks noChangeShapeType="1"/>
          </p:cNvCxnSpPr>
          <p:nvPr/>
        </p:nvCxnSpPr>
        <p:spPr bwMode="auto">
          <a:xfrm>
            <a:off x="4625975" y="2989263"/>
            <a:ext cx="0" cy="352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Textfeld 6"/>
          <p:cNvSpPr txBox="1">
            <a:spLocks noChangeArrowheads="1"/>
          </p:cNvSpPr>
          <p:nvPr/>
        </p:nvSpPr>
        <p:spPr bwMode="auto">
          <a:xfrm>
            <a:off x="1392238" y="2728913"/>
            <a:ext cx="1912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u="none"/>
              <a:t>Fixe Kosten pro Monat</a:t>
            </a:r>
          </a:p>
        </p:txBody>
      </p:sp>
      <p:sp>
        <p:nvSpPr>
          <p:cNvPr id="30728" name="Textfeld 111"/>
          <p:cNvSpPr txBox="1">
            <a:spLocks noChangeArrowheads="1"/>
          </p:cNvSpPr>
          <p:nvPr/>
        </p:nvSpPr>
        <p:spPr bwMode="auto">
          <a:xfrm>
            <a:off x="5816600" y="2711450"/>
            <a:ext cx="138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AT" u="none"/>
              <a:t>Variable Kosten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65" descr="produkti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71438"/>
            <a:ext cx="3105150" cy="3819525"/>
          </a:xfrm>
          <a:noFill/>
        </p:spPr>
      </p:pic>
      <p:sp>
        <p:nvSpPr>
          <p:cNvPr id="130050" name="Rectangle 1026"/>
          <p:cNvSpPr>
            <a:spLocks noChangeArrowheads="1"/>
          </p:cNvSpPr>
          <p:nvPr/>
        </p:nvSpPr>
        <p:spPr bwMode="auto">
          <a:xfrm>
            <a:off x="157163" y="141288"/>
            <a:ext cx="43307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Kalkulations- &amp; Fertigungsverfahren</a:t>
            </a:r>
          </a:p>
        </p:txBody>
      </p:sp>
      <p:sp>
        <p:nvSpPr>
          <p:cNvPr id="130057" name="Text Box 103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2475" y="4645025"/>
            <a:ext cx="2514600" cy="10668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300" b="1" u="none"/>
              <a:t>Einzel-, Serienfertigung</a:t>
            </a:r>
            <a:r>
              <a:rPr lang="de-DE" b="1" u="none"/>
              <a:t/>
            </a:r>
            <a:br>
              <a:rPr lang="de-DE" b="1" u="none"/>
            </a:br>
            <a:endParaRPr lang="de-DE" b="1" u="none"/>
          </a:p>
          <a:p>
            <a:pPr algn="ctr" eaLnBrk="1" hangingPunct="1"/>
            <a:r>
              <a:rPr lang="de-DE" sz="1100" b="1" u="none"/>
              <a:t>(verschiedenartige,</a:t>
            </a:r>
            <a:br>
              <a:rPr lang="de-DE" sz="1100" b="1" u="none"/>
            </a:br>
            <a:r>
              <a:rPr lang="de-DE" sz="1100" b="1" u="none"/>
              <a:t>nicht vergleichbare Produkte)</a:t>
            </a:r>
          </a:p>
        </p:txBody>
      </p:sp>
      <p:sp>
        <p:nvSpPr>
          <p:cNvPr id="130058" name="Text Box 1034"/>
          <p:cNvSpPr txBox="1">
            <a:spLocks noChangeArrowheads="1"/>
          </p:cNvSpPr>
          <p:nvPr/>
        </p:nvSpPr>
        <p:spPr bwMode="auto">
          <a:xfrm>
            <a:off x="1285875" y="1063625"/>
            <a:ext cx="3733800" cy="381000"/>
          </a:xfrm>
          <a:prstGeom prst="rect">
            <a:avLst/>
          </a:prstGeom>
          <a:solidFill>
            <a:srgbClr val="33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2000" b="1" u="none">
                <a:solidFill>
                  <a:schemeClr val="bg1"/>
                </a:solidFill>
              </a:rPr>
              <a:t>Kalkulationsverfahren</a:t>
            </a:r>
            <a:endParaRPr lang="de-DE" sz="2000" b="1" u="none"/>
          </a:p>
        </p:txBody>
      </p:sp>
      <p:sp>
        <p:nvSpPr>
          <p:cNvPr id="130059" name="Text Box 103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43075" y="6245225"/>
            <a:ext cx="4038600" cy="422275"/>
          </a:xfrm>
          <a:prstGeom prst="rect">
            <a:avLst/>
          </a:prstGeom>
          <a:solidFill>
            <a:srgbClr val="DDF5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DDF5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600" b="1" u="none"/>
              <a:t>Fertigungsverfahren</a:t>
            </a:r>
            <a:endParaRPr lang="de-DE" b="1" u="none"/>
          </a:p>
        </p:txBody>
      </p:sp>
      <p:sp>
        <p:nvSpPr>
          <p:cNvPr id="130060" name="Text Box 1036"/>
          <p:cNvSpPr txBox="1">
            <a:spLocks noChangeArrowheads="1"/>
          </p:cNvSpPr>
          <p:nvPr/>
        </p:nvSpPr>
        <p:spPr bwMode="auto">
          <a:xfrm>
            <a:off x="3495675" y="1901825"/>
            <a:ext cx="2819400" cy="381000"/>
          </a:xfrm>
          <a:prstGeom prst="rect">
            <a:avLst/>
          </a:prstGeom>
          <a:solidFill>
            <a:srgbClr val="A3C2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3C2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600" b="1" u="none">
                <a:solidFill>
                  <a:srgbClr val="FFFF00"/>
                </a:solidFill>
              </a:rPr>
              <a:t>Divisionskalkulation</a:t>
            </a:r>
            <a:endParaRPr lang="de-DE" sz="1600" b="1" u="none"/>
          </a:p>
        </p:txBody>
      </p:sp>
      <p:sp>
        <p:nvSpPr>
          <p:cNvPr id="130061" name="Text Box 1037"/>
          <p:cNvSpPr txBox="1">
            <a:spLocks noChangeArrowheads="1"/>
          </p:cNvSpPr>
          <p:nvPr/>
        </p:nvSpPr>
        <p:spPr bwMode="auto">
          <a:xfrm>
            <a:off x="6391275" y="1901825"/>
            <a:ext cx="3124200" cy="381000"/>
          </a:xfrm>
          <a:prstGeom prst="rect">
            <a:avLst/>
          </a:prstGeom>
          <a:solidFill>
            <a:srgbClr val="A3C2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3C2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500" b="1" u="none">
                <a:solidFill>
                  <a:srgbClr val="FFFF00"/>
                </a:solidFill>
              </a:rPr>
              <a:t>Kuppelproduktkalkulation</a:t>
            </a:r>
            <a:endParaRPr lang="de-DE" sz="1500" b="1" u="none"/>
          </a:p>
        </p:txBody>
      </p:sp>
      <p:sp>
        <p:nvSpPr>
          <p:cNvPr id="130062" name="Text Box 1038"/>
          <p:cNvSpPr txBox="1">
            <a:spLocks noChangeArrowheads="1"/>
          </p:cNvSpPr>
          <p:nvPr/>
        </p:nvSpPr>
        <p:spPr bwMode="auto">
          <a:xfrm>
            <a:off x="600075" y="1901825"/>
            <a:ext cx="2819400" cy="381000"/>
          </a:xfrm>
          <a:prstGeom prst="rect">
            <a:avLst/>
          </a:prstGeom>
          <a:solidFill>
            <a:srgbClr val="A3C2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A3C2FF"/>
            </a:extrusionClr>
          </a:sp3d>
        </p:spPr>
        <p:txBody>
          <a:bodyPr lIns="90000" tIns="46800" rIns="90000" bIns="46800" anchor="ctr">
            <a:flatTx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600" b="1" u="none">
                <a:solidFill>
                  <a:srgbClr val="FFFF00"/>
                </a:solidFill>
              </a:rPr>
              <a:t>Zuschlagskalkulation</a:t>
            </a:r>
            <a:endParaRPr lang="de-DE" sz="1600" b="1" u="none"/>
          </a:p>
        </p:txBody>
      </p:sp>
      <p:sp>
        <p:nvSpPr>
          <p:cNvPr id="130063" name="Rectangle 1039"/>
          <p:cNvSpPr>
            <a:spLocks noChangeArrowheads="1"/>
          </p:cNvSpPr>
          <p:nvPr/>
        </p:nvSpPr>
        <p:spPr bwMode="auto">
          <a:xfrm>
            <a:off x="35718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/>
              <a:t>Einfache</a:t>
            </a:r>
            <a:br>
              <a:rPr lang="de-DE" sz="1500" b="1" u="none"/>
            </a:br>
            <a:r>
              <a:rPr lang="de-DE" sz="1500" b="1" u="none"/>
              <a:t>Divisions-</a:t>
            </a:r>
            <a:br>
              <a:rPr lang="de-DE" sz="1500" b="1" u="none"/>
            </a:br>
            <a:r>
              <a:rPr lang="de-DE" sz="1500" b="1" u="none"/>
              <a:t>kalkulation</a:t>
            </a:r>
            <a:endParaRPr lang="de-DE" sz="1600" u="none"/>
          </a:p>
        </p:txBody>
      </p:sp>
      <p:sp>
        <p:nvSpPr>
          <p:cNvPr id="130064" name="Rectangle 1040"/>
          <p:cNvSpPr>
            <a:spLocks noChangeArrowheads="1"/>
          </p:cNvSpPr>
          <p:nvPr/>
        </p:nvSpPr>
        <p:spPr bwMode="auto">
          <a:xfrm>
            <a:off x="21240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400" b="1" u="none"/>
              <a:t>sum-</a:t>
            </a:r>
            <a:br>
              <a:rPr lang="de-DE" sz="1400" b="1" u="none"/>
            </a:br>
            <a:r>
              <a:rPr lang="de-DE" sz="1400" b="1" u="none"/>
              <a:t>marische</a:t>
            </a:r>
            <a:br>
              <a:rPr lang="de-DE" sz="1400" b="1" u="none"/>
            </a:br>
            <a:r>
              <a:rPr lang="de-DE" sz="1400" b="1" u="none"/>
              <a:t>Zuschlags-</a:t>
            </a:r>
            <a:br>
              <a:rPr lang="de-DE" sz="1400" b="1" u="none"/>
            </a:br>
            <a:r>
              <a:rPr lang="de-DE" sz="1400" b="1" u="none"/>
              <a:t>kalkulation</a:t>
            </a:r>
            <a:endParaRPr lang="de-DE" sz="1600" u="none"/>
          </a:p>
        </p:txBody>
      </p:sp>
      <p:sp>
        <p:nvSpPr>
          <p:cNvPr id="130065" name="Rectangle 1041"/>
          <p:cNvSpPr>
            <a:spLocks noChangeArrowheads="1"/>
          </p:cNvSpPr>
          <p:nvPr/>
        </p:nvSpPr>
        <p:spPr bwMode="auto">
          <a:xfrm>
            <a:off x="6762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/>
              <a:t>differen-</a:t>
            </a:r>
            <a:br>
              <a:rPr lang="de-DE" sz="1500" b="1" u="none"/>
            </a:br>
            <a:r>
              <a:rPr lang="de-DE" sz="1500" b="1" u="none"/>
              <a:t>zierende</a:t>
            </a:r>
            <a:br>
              <a:rPr lang="de-DE" sz="1500" b="1" u="none"/>
            </a:br>
            <a:r>
              <a:rPr lang="de-DE" sz="1500" b="1" u="none"/>
              <a:t>Zuschlags-</a:t>
            </a:r>
            <a:br>
              <a:rPr lang="de-DE" sz="1500" b="1" u="none"/>
            </a:br>
            <a:r>
              <a:rPr lang="de-DE" sz="1500" b="1" u="none"/>
              <a:t>kalkulation</a:t>
            </a:r>
            <a:endParaRPr lang="de-DE" sz="1600" u="none"/>
          </a:p>
        </p:txBody>
      </p:sp>
      <p:sp>
        <p:nvSpPr>
          <p:cNvPr id="130066" name="Rectangle 1042"/>
          <p:cNvSpPr>
            <a:spLocks noChangeArrowheads="1"/>
          </p:cNvSpPr>
          <p:nvPr/>
        </p:nvSpPr>
        <p:spPr bwMode="auto">
          <a:xfrm>
            <a:off x="50196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/>
              <a:t>Stufen-</a:t>
            </a:r>
            <a:br>
              <a:rPr lang="de-DE" sz="1500" b="1" u="none"/>
            </a:br>
            <a:r>
              <a:rPr lang="de-DE" sz="1500" b="1" u="none"/>
              <a:t>divisions-</a:t>
            </a:r>
            <a:br>
              <a:rPr lang="de-DE" sz="1500" b="1" u="none"/>
            </a:br>
            <a:r>
              <a:rPr lang="de-DE" sz="1500" b="1" u="none"/>
              <a:t>kalkulation</a:t>
            </a:r>
            <a:endParaRPr lang="de-DE" sz="1600" b="1" u="none"/>
          </a:p>
        </p:txBody>
      </p:sp>
      <p:sp>
        <p:nvSpPr>
          <p:cNvPr id="130067" name="Rectangle 1043"/>
          <p:cNvSpPr>
            <a:spLocks noChangeArrowheads="1"/>
          </p:cNvSpPr>
          <p:nvPr/>
        </p:nvSpPr>
        <p:spPr bwMode="auto">
          <a:xfrm>
            <a:off x="6467475" y="2740025"/>
            <a:ext cx="1295400" cy="1219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 b="1" u="none"/>
              <a:t>Äquivalenz-</a:t>
            </a:r>
            <a:br>
              <a:rPr lang="de-DE" sz="1500" b="1" u="none"/>
            </a:br>
            <a:r>
              <a:rPr lang="de-DE" sz="1500" b="1" u="none"/>
              <a:t>zahlen-</a:t>
            </a:r>
            <a:br>
              <a:rPr lang="de-DE" sz="1500" b="1" u="none"/>
            </a:br>
            <a:r>
              <a:rPr lang="de-DE" sz="1500" b="1" u="none"/>
              <a:t>kalkulation</a:t>
            </a:r>
            <a:endParaRPr lang="de-DE" sz="1600" u="none"/>
          </a:p>
        </p:txBody>
      </p:sp>
      <p:sp>
        <p:nvSpPr>
          <p:cNvPr id="130068" name="Text Box 10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24275" y="4645025"/>
            <a:ext cx="2438400" cy="106680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DE" sz="1300" b="1" u="none"/>
              <a:t>Massenfertigung</a:t>
            </a:r>
          </a:p>
          <a:p>
            <a:pPr algn="ctr" eaLnBrk="1" hangingPunct="1"/>
            <a:endParaRPr lang="de-DE" sz="1300" b="1" u="none"/>
          </a:p>
          <a:p>
            <a:pPr algn="ctr" eaLnBrk="1" hangingPunct="1"/>
            <a:r>
              <a:rPr lang="de-DE" sz="1100" b="1" u="none"/>
              <a:t>(einziges Produkt;</a:t>
            </a:r>
            <a:br>
              <a:rPr lang="de-DE" sz="1100" b="1" u="none"/>
            </a:br>
            <a:r>
              <a:rPr lang="de-DE" sz="1100" b="1" u="none"/>
              <a:t>ein- oder mehrstufige</a:t>
            </a:r>
            <a:br>
              <a:rPr lang="de-DE" sz="1100" b="1" u="none"/>
            </a:br>
            <a:r>
              <a:rPr lang="de-DE" sz="1100" b="1" u="none"/>
              <a:t>Fertigung)</a:t>
            </a:r>
            <a:endParaRPr lang="de-DE" sz="900" b="1" u="none"/>
          </a:p>
        </p:txBody>
      </p:sp>
      <p:sp>
        <p:nvSpPr>
          <p:cNvPr id="130069" name="Rectangle 1045"/>
          <p:cNvSpPr>
            <a:spLocks noChangeArrowheads="1"/>
          </p:cNvSpPr>
          <p:nvPr/>
        </p:nvSpPr>
        <p:spPr bwMode="auto">
          <a:xfrm>
            <a:off x="7991475" y="4568825"/>
            <a:ext cx="1295400" cy="1143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300" b="1" u="none"/>
              <a:t>Massen-</a:t>
            </a:r>
            <a:br>
              <a:rPr lang="de-DE" sz="1300" b="1" u="none"/>
            </a:br>
            <a:r>
              <a:rPr lang="de-DE" sz="1300" b="1" u="none"/>
              <a:t>fertigung</a:t>
            </a:r>
          </a:p>
          <a:p>
            <a:pPr algn="ctr" eaLnBrk="1" hangingPunct="1"/>
            <a:endParaRPr lang="de-DE" sz="1300" b="1" u="none"/>
          </a:p>
          <a:p>
            <a:pPr algn="ctr" eaLnBrk="1" hangingPunct="1"/>
            <a:r>
              <a:rPr lang="de-DE" sz="1100" b="1" u="none"/>
              <a:t>(Haupt-, Neben-</a:t>
            </a:r>
            <a:br>
              <a:rPr lang="de-DE" sz="1100" b="1" u="none"/>
            </a:br>
            <a:r>
              <a:rPr lang="de-DE" sz="1100" b="1" u="none"/>
              <a:t>produkte)</a:t>
            </a:r>
            <a:endParaRPr lang="de-DE" sz="1600" u="none"/>
          </a:p>
        </p:txBody>
      </p:sp>
      <p:sp>
        <p:nvSpPr>
          <p:cNvPr id="130070" name="Rectangle 1046"/>
          <p:cNvSpPr>
            <a:spLocks noChangeArrowheads="1"/>
          </p:cNvSpPr>
          <p:nvPr/>
        </p:nvSpPr>
        <p:spPr bwMode="auto">
          <a:xfrm>
            <a:off x="6467475" y="4568825"/>
            <a:ext cx="1295400" cy="1143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300" b="1" u="none"/>
              <a:t>Sorten -</a:t>
            </a:r>
          </a:p>
          <a:p>
            <a:pPr algn="ctr" eaLnBrk="1" hangingPunct="1"/>
            <a:r>
              <a:rPr lang="de-DE" sz="1300" b="1" u="none"/>
              <a:t>fertigung</a:t>
            </a:r>
          </a:p>
          <a:p>
            <a:pPr algn="ctr" eaLnBrk="1" hangingPunct="1"/>
            <a:endParaRPr lang="de-DE" sz="1300" b="1" u="none"/>
          </a:p>
          <a:p>
            <a:pPr algn="ctr" eaLnBrk="1" hangingPunct="1"/>
            <a:r>
              <a:rPr lang="de-DE" sz="1100" b="1" u="none"/>
              <a:t>(artverwandte</a:t>
            </a:r>
            <a:br>
              <a:rPr lang="de-DE" sz="1100" b="1" u="none"/>
            </a:br>
            <a:r>
              <a:rPr lang="de-DE" sz="1100" b="1" u="none"/>
              <a:t> Produkte)</a:t>
            </a:r>
            <a:endParaRPr lang="de-DE" sz="1600" u="none"/>
          </a:p>
        </p:txBody>
      </p:sp>
      <p:sp>
        <p:nvSpPr>
          <p:cNvPr id="130071" name="Line 1047"/>
          <p:cNvSpPr>
            <a:spLocks noChangeShapeType="1"/>
          </p:cNvSpPr>
          <p:nvPr/>
        </p:nvSpPr>
        <p:spPr bwMode="auto">
          <a:xfrm flipH="1">
            <a:off x="1971675" y="1444625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2" name="Line 1048"/>
          <p:cNvSpPr>
            <a:spLocks noChangeShapeType="1"/>
          </p:cNvSpPr>
          <p:nvPr/>
        </p:nvSpPr>
        <p:spPr bwMode="auto">
          <a:xfrm>
            <a:off x="3114675" y="1444625"/>
            <a:ext cx="1828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3" name="Line 1049"/>
          <p:cNvSpPr>
            <a:spLocks noChangeShapeType="1"/>
          </p:cNvSpPr>
          <p:nvPr/>
        </p:nvSpPr>
        <p:spPr bwMode="auto">
          <a:xfrm>
            <a:off x="3114675" y="1444625"/>
            <a:ext cx="48006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4" name="Line 1050"/>
          <p:cNvSpPr>
            <a:spLocks noChangeShapeType="1"/>
          </p:cNvSpPr>
          <p:nvPr/>
        </p:nvSpPr>
        <p:spPr bwMode="auto">
          <a:xfrm flipH="1">
            <a:off x="1285875" y="2282825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5" name="Line 1051"/>
          <p:cNvSpPr>
            <a:spLocks noChangeShapeType="1"/>
          </p:cNvSpPr>
          <p:nvPr/>
        </p:nvSpPr>
        <p:spPr bwMode="auto">
          <a:xfrm>
            <a:off x="1971675" y="2282825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6" name="Line 1052"/>
          <p:cNvSpPr>
            <a:spLocks noChangeShapeType="1"/>
          </p:cNvSpPr>
          <p:nvPr/>
        </p:nvSpPr>
        <p:spPr bwMode="auto">
          <a:xfrm flipH="1">
            <a:off x="4181475" y="2282825"/>
            <a:ext cx="762000" cy="439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7" name="Line 1053"/>
          <p:cNvSpPr>
            <a:spLocks noChangeShapeType="1"/>
          </p:cNvSpPr>
          <p:nvPr/>
        </p:nvSpPr>
        <p:spPr bwMode="auto">
          <a:xfrm>
            <a:off x="4943475" y="2282825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8" name="Line 1054"/>
          <p:cNvSpPr>
            <a:spLocks noChangeShapeType="1"/>
          </p:cNvSpPr>
          <p:nvPr/>
        </p:nvSpPr>
        <p:spPr bwMode="auto">
          <a:xfrm>
            <a:off x="4943475" y="2282825"/>
            <a:ext cx="2209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79" name="Line 1055"/>
          <p:cNvSpPr>
            <a:spLocks noChangeShapeType="1"/>
          </p:cNvSpPr>
          <p:nvPr/>
        </p:nvSpPr>
        <p:spPr bwMode="auto">
          <a:xfrm>
            <a:off x="12858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0" name="Line 1056"/>
          <p:cNvSpPr>
            <a:spLocks noChangeShapeType="1"/>
          </p:cNvSpPr>
          <p:nvPr/>
        </p:nvSpPr>
        <p:spPr bwMode="auto">
          <a:xfrm>
            <a:off x="27336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1" name="Line 1057"/>
          <p:cNvSpPr>
            <a:spLocks noChangeShapeType="1"/>
          </p:cNvSpPr>
          <p:nvPr/>
        </p:nvSpPr>
        <p:spPr bwMode="auto">
          <a:xfrm>
            <a:off x="41814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2" name="Line 1058"/>
          <p:cNvSpPr>
            <a:spLocks noChangeShapeType="1"/>
          </p:cNvSpPr>
          <p:nvPr/>
        </p:nvSpPr>
        <p:spPr bwMode="auto">
          <a:xfrm>
            <a:off x="56292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3" name="Line 1059"/>
          <p:cNvSpPr>
            <a:spLocks noChangeShapeType="1"/>
          </p:cNvSpPr>
          <p:nvPr/>
        </p:nvSpPr>
        <p:spPr bwMode="auto">
          <a:xfrm>
            <a:off x="7077075" y="39592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4" name="Line 1060"/>
          <p:cNvSpPr>
            <a:spLocks noChangeShapeType="1"/>
          </p:cNvSpPr>
          <p:nvPr/>
        </p:nvSpPr>
        <p:spPr bwMode="auto">
          <a:xfrm>
            <a:off x="8677275" y="228282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5" name="Line 1061"/>
          <p:cNvSpPr>
            <a:spLocks noChangeShapeType="1"/>
          </p:cNvSpPr>
          <p:nvPr/>
        </p:nvSpPr>
        <p:spPr bwMode="auto">
          <a:xfrm>
            <a:off x="1971675" y="5711825"/>
            <a:ext cx="1828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6" name="Line 1062"/>
          <p:cNvSpPr>
            <a:spLocks noChangeShapeType="1"/>
          </p:cNvSpPr>
          <p:nvPr/>
        </p:nvSpPr>
        <p:spPr bwMode="auto">
          <a:xfrm flipV="1">
            <a:off x="3800475" y="5711825"/>
            <a:ext cx="1219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7" name="Line 1063"/>
          <p:cNvSpPr>
            <a:spLocks noChangeShapeType="1"/>
          </p:cNvSpPr>
          <p:nvPr/>
        </p:nvSpPr>
        <p:spPr bwMode="auto">
          <a:xfrm flipH="1">
            <a:off x="3724275" y="5711825"/>
            <a:ext cx="3429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130088" name="Line 1064"/>
          <p:cNvSpPr>
            <a:spLocks noChangeShapeType="1"/>
          </p:cNvSpPr>
          <p:nvPr/>
        </p:nvSpPr>
        <p:spPr bwMode="auto">
          <a:xfrm flipH="1">
            <a:off x="3724275" y="5711825"/>
            <a:ext cx="48768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 animBg="1" autoUpdateAnimBg="0"/>
      <p:bldP spid="130058" grpId="0" animBg="1" autoUpdateAnimBg="0"/>
      <p:bldP spid="130059" grpId="0" animBg="1" autoUpdateAnimBg="0"/>
      <p:bldP spid="130060" grpId="0" animBg="1" autoUpdateAnimBg="0"/>
      <p:bldP spid="130061" grpId="0" animBg="1" autoUpdateAnimBg="0"/>
      <p:bldP spid="130062" grpId="0" animBg="1" autoUpdateAnimBg="0"/>
      <p:bldP spid="130063" grpId="0" animBg="1" autoUpdateAnimBg="0"/>
      <p:bldP spid="130064" grpId="0" animBg="1" autoUpdateAnimBg="0"/>
      <p:bldP spid="130065" grpId="0" animBg="1" autoUpdateAnimBg="0"/>
      <p:bldP spid="130066" grpId="0" animBg="1" autoUpdateAnimBg="0"/>
      <p:bldP spid="130067" grpId="0" animBg="1" autoUpdateAnimBg="0"/>
      <p:bldP spid="130068" grpId="0" animBg="1" autoUpdateAnimBg="0"/>
      <p:bldP spid="130069" grpId="0" animBg="1" autoUpdateAnimBg="0"/>
      <p:bldP spid="130070" grpId="0" animBg="1" autoUpdateAnimBg="0"/>
      <p:bldP spid="130071" grpId="0" animBg="1"/>
      <p:bldP spid="130072" grpId="0" animBg="1"/>
      <p:bldP spid="130073" grpId="0" animBg="1"/>
      <p:bldP spid="130074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3" grpId="0" animBg="1"/>
      <p:bldP spid="130084" grpId="0" animBg="1"/>
      <p:bldP spid="130085" grpId="0" animBg="1"/>
      <p:bldP spid="130086" grpId="0" animBg="1"/>
      <p:bldP spid="130087" grpId="0" animBg="1"/>
      <p:bldP spid="1300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64" descr="Fruit and Veg Sho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01813" cy="6858000"/>
          </a:xfrm>
          <a:noFill/>
        </p:spPr>
      </p:pic>
      <p:sp>
        <p:nvSpPr>
          <p:cNvPr id="131075" name="Rectangle 1027"/>
          <p:cNvSpPr>
            <a:spLocks noChangeArrowheads="1"/>
          </p:cNvSpPr>
          <p:nvPr/>
        </p:nvSpPr>
        <p:spPr bwMode="auto">
          <a:xfrm>
            <a:off x="341313" y="114300"/>
            <a:ext cx="2657475" cy="366713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Die Absatzkalkulation</a:t>
            </a:r>
          </a:p>
        </p:txBody>
      </p:sp>
      <p:sp>
        <p:nvSpPr>
          <p:cNvPr id="32772" name="Text Box 1067"/>
          <p:cNvSpPr txBox="1">
            <a:spLocks noChangeArrowheads="1"/>
          </p:cNvSpPr>
          <p:nvPr/>
        </p:nvSpPr>
        <p:spPr bwMode="auto">
          <a:xfrm rot="5400000">
            <a:off x="338931" y="3296444"/>
            <a:ext cx="463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u="none"/>
              <a:t>progressive Absatzkalkulation</a:t>
            </a:r>
            <a:endParaRPr lang="de-DE" sz="1800" u="none"/>
          </a:p>
        </p:txBody>
      </p:sp>
      <p:sp>
        <p:nvSpPr>
          <p:cNvPr id="32773" name="Line 1068"/>
          <p:cNvSpPr>
            <a:spLocks noChangeShapeType="1"/>
          </p:cNvSpPr>
          <p:nvPr/>
        </p:nvSpPr>
        <p:spPr bwMode="auto">
          <a:xfrm>
            <a:off x="2914650" y="881063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32774" name="Text Box 1069"/>
          <p:cNvSpPr txBox="1">
            <a:spLocks noChangeArrowheads="1"/>
          </p:cNvSpPr>
          <p:nvPr/>
        </p:nvSpPr>
        <p:spPr bwMode="auto">
          <a:xfrm>
            <a:off x="1719263" y="1420813"/>
            <a:ext cx="9906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med" len="sm"/>
                <a:tailEnd type="none" w="med" len="sm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700" u="none"/>
              <a:t>+ v.h.</a:t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>+</a:t>
            </a:r>
          </a:p>
          <a:p>
            <a:pPr eaLnBrk="1" hangingPunct="1">
              <a:spcBef>
                <a:spcPct val="50000"/>
              </a:spcBef>
            </a:pPr>
            <a:endParaRPr lang="de-DE" sz="1700" u="none"/>
          </a:p>
          <a:p>
            <a:pPr eaLnBrk="1" hangingPunct="1">
              <a:spcBef>
                <a:spcPct val="50000"/>
              </a:spcBef>
            </a:pPr>
            <a:r>
              <a:rPr lang="de-DE" sz="1700" u="none"/>
              <a:t>+ i.h.</a:t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>+i.h.</a:t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>+i.h.</a:t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/>
            </a:r>
            <a:br>
              <a:rPr lang="de-DE" sz="1700" u="none"/>
            </a:br>
            <a:r>
              <a:rPr lang="de-DE" sz="1700" u="none"/>
              <a:t>+v.h.</a:t>
            </a:r>
          </a:p>
          <a:p>
            <a:pPr algn="ctr" eaLnBrk="1" hangingPunct="1">
              <a:spcBef>
                <a:spcPct val="50000"/>
              </a:spcBef>
            </a:pPr>
            <a:endParaRPr lang="de-DE" sz="1700" u="none"/>
          </a:p>
          <a:p>
            <a:pPr algn="ctr" eaLnBrk="1" hangingPunct="1">
              <a:spcBef>
                <a:spcPct val="50000"/>
              </a:spcBef>
            </a:pPr>
            <a:endParaRPr lang="de-DE" sz="1400" u="none"/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8624888" y="881063"/>
            <a:ext cx="1447800" cy="5638800"/>
            <a:chOff x="4848" y="384"/>
            <a:chExt cx="912" cy="3552"/>
          </a:xfrm>
        </p:grpSpPr>
        <p:sp>
          <p:nvSpPr>
            <p:cNvPr id="32786" name="Text Box 1071"/>
            <p:cNvSpPr txBox="1">
              <a:spLocks noChangeArrowheads="1"/>
            </p:cNvSpPr>
            <p:nvPr/>
          </p:nvSpPr>
          <p:spPr bwMode="auto">
            <a:xfrm rot="-5400000">
              <a:off x="3619" y="1939"/>
              <a:ext cx="27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b="1" u="none">
                  <a:solidFill>
                    <a:srgbClr val="FF5050"/>
                  </a:solidFill>
                </a:rPr>
                <a:t>retrograde </a:t>
              </a:r>
              <a:r>
                <a:rPr lang="de-DE" sz="2000" b="1" u="none">
                  <a:solidFill>
                    <a:schemeClr val="accent2"/>
                  </a:solidFill>
                </a:rPr>
                <a:t>Absatzkalkulation</a:t>
              </a:r>
              <a:endParaRPr lang="de-DE" sz="2800" u="none"/>
            </a:p>
          </p:txBody>
        </p:sp>
        <p:sp>
          <p:nvSpPr>
            <p:cNvPr id="32787" name="Line 1072"/>
            <p:cNvSpPr>
              <a:spLocks noChangeShapeType="1"/>
            </p:cNvSpPr>
            <p:nvPr/>
          </p:nvSpPr>
          <p:spPr bwMode="auto">
            <a:xfrm rot="10795896">
              <a:off x="4848" y="384"/>
              <a:ext cx="0" cy="3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32788" name="Text Box 1073"/>
            <p:cNvSpPr txBox="1">
              <a:spLocks noChangeArrowheads="1"/>
            </p:cNvSpPr>
            <p:nvPr/>
          </p:nvSpPr>
          <p:spPr bwMode="auto">
            <a:xfrm>
              <a:off x="5136" y="732"/>
              <a:ext cx="624" cy="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 type="none" w="med" len="sm"/>
                  <a:tailEnd type="none" w="med" len="sm"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u="sng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700" b="1" u="none"/>
                <a:t>- </a:t>
              </a:r>
              <a:r>
                <a:rPr lang="de-DE" sz="1700" u="none"/>
                <a:t>a.h.</a:t>
              </a: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>-</a:t>
              </a:r>
            </a:p>
            <a:p>
              <a:pPr eaLnBrk="1" hangingPunct="1">
                <a:spcBef>
                  <a:spcPct val="50000"/>
                </a:spcBef>
              </a:pPr>
              <a:endParaRPr lang="de-DE" sz="1700" b="1" u="none"/>
            </a:p>
            <a:p>
              <a:pPr eaLnBrk="1" hangingPunct="1">
                <a:spcBef>
                  <a:spcPct val="50000"/>
                </a:spcBef>
              </a:pPr>
              <a:r>
                <a:rPr lang="de-DE" sz="1700" b="1" u="none"/>
                <a:t>-</a:t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>- </a:t>
              </a:r>
              <a:r>
                <a:rPr lang="de-DE" sz="1700" u="none"/>
                <a:t>v.h.</a:t>
              </a: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>- </a:t>
              </a:r>
              <a:r>
                <a:rPr lang="de-DE" sz="1700" u="none"/>
                <a:t>v.h.</a:t>
              </a:r>
              <a:br>
                <a:rPr lang="de-DE" sz="1700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/>
              </a:r>
              <a:br>
                <a:rPr lang="de-DE" sz="1700" b="1" u="none"/>
              </a:br>
              <a:r>
                <a:rPr lang="de-DE" sz="1700" b="1" u="none"/>
                <a:t>- </a:t>
              </a:r>
              <a:r>
                <a:rPr lang="de-DE" sz="1700" u="none"/>
                <a:t>a.h.</a:t>
              </a:r>
              <a:endParaRPr lang="de-DE" sz="1700" b="1" u="none"/>
            </a:p>
            <a:p>
              <a:pPr algn="ctr" eaLnBrk="1" hangingPunct="1">
                <a:spcBef>
                  <a:spcPct val="50000"/>
                </a:spcBef>
              </a:pPr>
              <a:endParaRPr lang="de-DE" sz="1700" b="1" u="none"/>
            </a:p>
            <a:p>
              <a:pPr algn="ctr" eaLnBrk="1" hangingPunct="1">
                <a:spcBef>
                  <a:spcPct val="50000"/>
                </a:spcBef>
              </a:pPr>
              <a:endParaRPr lang="de-DE" sz="1400" u="none"/>
            </a:p>
          </p:txBody>
        </p:sp>
      </p:grpSp>
      <p:grpSp>
        <p:nvGrpSpPr>
          <p:cNvPr id="3" name="Group 1074"/>
          <p:cNvGrpSpPr>
            <a:grpSpLocks/>
          </p:cNvGrpSpPr>
          <p:nvPr/>
        </p:nvGrpSpPr>
        <p:grpSpPr bwMode="auto">
          <a:xfrm>
            <a:off x="2924175" y="1171575"/>
            <a:ext cx="5791200" cy="5397500"/>
            <a:chOff x="1104" y="567"/>
            <a:chExt cx="3648" cy="3400"/>
          </a:xfrm>
        </p:grpSpPr>
        <p:sp>
          <p:nvSpPr>
            <p:cNvPr id="32777" name="Line 1075"/>
            <p:cNvSpPr>
              <a:spLocks noChangeShapeType="1"/>
            </p:cNvSpPr>
            <p:nvPr/>
          </p:nvSpPr>
          <p:spPr bwMode="auto">
            <a:xfrm>
              <a:off x="1344" y="768"/>
              <a:ext cx="3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grpSp>
          <p:nvGrpSpPr>
            <p:cNvPr id="32778" name="Group 1076"/>
            <p:cNvGrpSpPr>
              <a:grpSpLocks/>
            </p:cNvGrpSpPr>
            <p:nvPr/>
          </p:nvGrpSpPr>
          <p:grpSpPr bwMode="auto">
            <a:xfrm>
              <a:off x="1104" y="567"/>
              <a:ext cx="3648" cy="3400"/>
              <a:chOff x="1104" y="567"/>
              <a:chExt cx="3648" cy="3400"/>
            </a:xfrm>
          </p:grpSpPr>
          <p:sp>
            <p:nvSpPr>
              <p:cNvPr id="32779" name="Text Box 1077"/>
              <p:cNvSpPr txBox="1">
                <a:spLocks noChangeArrowheads="1"/>
              </p:cNvSpPr>
              <p:nvPr/>
            </p:nvSpPr>
            <p:spPr bwMode="auto">
              <a:xfrm>
                <a:off x="1104" y="567"/>
                <a:ext cx="3648" cy="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u="sng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1400" u="none"/>
                  <a:t>     </a:t>
                </a:r>
                <a:r>
                  <a:rPr lang="de-DE" sz="1700" u="none"/>
                  <a:t>Selbstkosten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Gewinn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Nettoverkaufspreis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nominelle Sonderkosten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Zwischensumme 1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Verkaufsprovision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Zwischensumme 2 (Kassapreis)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Skonto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Zwischensumme 3 (Zielpreis, rabattierter Preis)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Rabatt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Bruttoverkaufspreis (Listenpreis) exklusive USt</a:t>
                </a:r>
                <a:br>
                  <a:rPr lang="de-DE" sz="1700" u="none"/>
                </a:br>
                <a:r>
                  <a:rPr lang="de-DE" sz="1700" b="1" u="none"/>
                  <a:t>+</a:t>
                </a:r>
                <a:r>
                  <a:rPr lang="de-DE" sz="1700" u="none"/>
                  <a:t>  USt</a:t>
                </a:r>
                <a:br>
                  <a:rPr lang="de-DE" sz="1700" u="none"/>
                </a:br>
                <a:r>
                  <a:rPr lang="de-DE" sz="1700" u="none"/>
                  <a:t/>
                </a:r>
                <a:br>
                  <a:rPr lang="de-DE" sz="1700" u="none"/>
                </a:br>
                <a:r>
                  <a:rPr lang="de-DE" sz="1700" u="none"/>
                  <a:t>    </a:t>
                </a:r>
                <a:r>
                  <a:rPr lang="de-DE" sz="1700" b="1" u="none"/>
                  <a:t>Bruttoverkaufspreis (Listenpreis) inkl. USt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de-DE" sz="1700" u="none"/>
              </a:p>
            </p:txBody>
          </p:sp>
          <p:sp>
            <p:nvSpPr>
              <p:cNvPr id="32780" name="Line 1078"/>
              <p:cNvSpPr>
                <a:spLocks noChangeShapeType="1"/>
              </p:cNvSpPr>
              <p:nvPr/>
            </p:nvSpPr>
            <p:spPr bwMode="auto">
              <a:xfrm>
                <a:off x="1344" y="1248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1" name="Line 1079"/>
              <p:cNvSpPr>
                <a:spLocks noChangeShapeType="1"/>
              </p:cNvSpPr>
              <p:nvPr/>
            </p:nvSpPr>
            <p:spPr bwMode="auto">
              <a:xfrm>
                <a:off x="1344" y="177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2" name="Line 1080"/>
              <p:cNvSpPr>
                <a:spLocks noChangeShapeType="1"/>
              </p:cNvSpPr>
              <p:nvPr/>
            </p:nvSpPr>
            <p:spPr bwMode="auto">
              <a:xfrm>
                <a:off x="1344" y="225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3" name="Line 1081"/>
              <p:cNvSpPr>
                <a:spLocks noChangeShapeType="1"/>
              </p:cNvSpPr>
              <p:nvPr/>
            </p:nvSpPr>
            <p:spPr bwMode="auto">
              <a:xfrm>
                <a:off x="1344" y="273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4" name="Line 1082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  <p:sp>
            <p:nvSpPr>
              <p:cNvPr id="32785" name="Line 1083"/>
              <p:cNvSpPr>
                <a:spLocks noChangeShapeType="1"/>
              </p:cNvSpPr>
              <p:nvPr/>
            </p:nvSpPr>
            <p:spPr bwMode="auto">
              <a:xfrm>
                <a:off x="1344" y="3696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sm"/>
                <a:tailEnd type="none" w="med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A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7" descr="science_general_calculator_1280x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b="7782"/>
          <a:stretch>
            <a:fillRect/>
          </a:stretch>
        </p:blipFill>
        <p:spPr bwMode="auto">
          <a:xfrm>
            <a:off x="2728913" y="2112963"/>
            <a:ext cx="4632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1882775" y="5064125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Berechnung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Kalkulation der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Preise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5413" y="142875"/>
            <a:ext cx="36671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Aufgaben der Kostenrechnung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268538" y="655638"/>
            <a:ext cx="2806700" cy="1736725"/>
          </a:xfrm>
          <a:prstGeom prst="ellipse">
            <a:avLst/>
          </a:prstGeom>
          <a:solidFill>
            <a:srgbClr val="CCECFF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Kontrolle der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Wirtschaftlichkeit</a:t>
            </a:r>
            <a:endParaRPr lang="de-DE" sz="2400" u="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128588" y="2720975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Schaffung von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Daten für d. Planung</a:t>
            </a:r>
          </a:p>
          <a:p>
            <a:pPr algn="ctr" defTabSz="762000">
              <a:defRPr/>
            </a:pPr>
            <a:endParaRPr lang="de-DE" sz="1800" u="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7099300" y="2749550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Ermittlung des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Betriebserfolges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5772150" y="644525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Bewertung der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Bestände an Halb-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und Fertigerzeugnissen</a:t>
            </a:r>
          </a:p>
          <a:p>
            <a:pPr algn="ctr" defTabSz="762000">
              <a:defRPr/>
            </a:pPr>
            <a:endParaRPr lang="de-DE" sz="1800" u="none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489575" y="5064125"/>
            <a:ext cx="2806700" cy="1736725"/>
          </a:xfrm>
          <a:prstGeom prst="ellipse">
            <a:avLst/>
          </a:prstGeom>
          <a:solidFill>
            <a:srgbClr val="CCECFF"/>
          </a:solidFill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Bereitstellung von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Daten für die be-</a:t>
            </a:r>
          </a:p>
          <a:p>
            <a:pPr algn="ctr" defTabSz="762000">
              <a:defRPr/>
            </a:pPr>
            <a:r>
              <a:rPr lang="de-DE" sz="18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triebliche Planung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1028"/>
          <p:cNvSpPr>
            <a:spLocks noChangeArrowheads="1"/>
          </p:cNvSpPr>
          <p:nvPr/>
        </p:nvSpPr>
        <p:spPr bwMode="auto">
          <a:xfrm>
            <a:off x="85725" y="141288"/>
            <a:ext cx="341153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Einstieg Teilkostenrechnung</a:t>
            </a:r>
          </a:p>
        </p:txBody>
      </p:sp>
      <p:pic>
        <p:nvPicPr>
          <p:cNvPr id="33795" name="Picture 1032" descr="Exciting, Distinctive, Hilt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6"/>
          <a:stretch>
            <a:fillRect/>
          </a:stretch>
        </p:blipFill>
        <p:spPr>
          <a:xfrm>
            <a:off x="242888" y="1030288"/>
            <a:ext cx="9499600" cy="1206500"/>
          </a:xfrm>
          <a:noFill/>
        </p:spPr>
      </p:pic>
      <p:pic>
        <p:nvPicPr>
          <p:cNvPr id="33796" name="Picture 1039" descr="ph-ho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419350"/>
            <a:ext cx="446722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040"/>
          <p:cNvSpPr txBox="1">
            <a:spLocks noChangeArrowheads="1"/>
          </p:cNvSpPr>
          <p:nvPr/>
        </p:nvSpPr>
        <p:spPr bwMode="auto">
          <a:xfrm>
            <a:off x="4852988" y="2347913"/>
            <a:ext cx="4360862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1800" b="1" u="none"/>
              <a:t>Ausgangssituation</a:t>
            </a:r>
            <a:r>
              <a:rPr lang="de-DE" sz="1800" u="none"/>
              <a:t>: Hotel</a:t>
            </a:r>
          </a:p>
          <a:p>
            <a:r>
              <a:rPr lang="de-DE" sz="1800" u="none"/>
              <a:t>20 Betten – derzeit 15 belegt.</a:t>
            </a:r>
          </a:p>
          <a:p>
            <a:endParaRPr lang="de-DE" sz="1800" u="none"/>
          </a:p>
          <a:p>
            <a:r>
              <a:rPr lang="de-DE" sz="1800" b="1" u="none"/>
              <a:t>Grobe Kostenstruktur</a:t>
            </a:r>
            <a:r>
              <a:rPr lang="de-DE" sz="1800" u="none"/>
              <a:t>:</a:t>
            </a:r>
          </a:p>
          <a:p>
            <a:endParaRPr lang="de-DE" sz="1800" u="none"/>
          </a:p>
          <a:p>
            <a:r>
              <a:rPr lang="de-DE" sz="1800" u="none"/>
              <a:t>Personal:	   450,- pro Tag</a:t>
            </a:r>
          </a:p>
          <a:p>
            <a:r>
              <a:rPr lang="de-DE" sz="1800" u="none"/>
              <a:t>AFA:		   200.- pro Tag</a:t>
            </a:r>
          </a:p>
          <a:p>
            <a:r>
              <a:rPr lang="de-DE" sz="1800" u="none"/>
              <a:t>sonst. Fixkosten   115,- pro Tag</a:t>
            </a:r>
          </a:p>
          <a:p>
            <a:r>
              <a:rPr lang="de-DE" sz="1800" u="none"/>
              <a:t>Reinigung:	     14,- pro Zimmer</a:t>
            </a:r>
          </a:p>
          <a:p>
            <a:r>
              <a:rPr lang="de-DE" sz="1800" u="none"/>
              <a:t>Frühstück	       8,- pro Gast</a:t>
            </a:r>
          </a:p>
          <a:p>
            <a:endParaRPr lang="de-DE" sz="1800" u="none"/>
          </a:p>
          <a:p>
            <a:r>
              <a:rPr lang="de-DE" sz="1800" u="none"/>
              <a:t>Preis:		     55,- pro Nacht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7163" y="127000"/>
            <a:ext cx="48990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Betriebsabrechnungsbogen zu Teilkosten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06375" y="984250"/>
            <a:ext cx="8970963" cy="358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 u="none">
                <a:solidFill>
                  <a:schemeClr val="accent2"/>
                </a:solidFill>
              </a:rPr>
              <a:t>Betriebsabrechnungsbogen: </a:t>
            </a:r>
            <a:endParaRPr lang="de-DE" sz="2800" u="none">
              <a:solidFill>
                <a:schemeClr val="accent2"/>
              </a:solidFill>
            </a:endParaRPr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2087563" y="1349375"/>
            <a:ext cx="0" cy="530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3328988" y="1349375"/>
            <a:ext cx="0" cy="530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>
            <a:off x="417353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2352675" y="1306513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u="none">
                <a:solidFill>
                  <a:schemeClr val="accent2"/>
                </a:solidFill>
              </a:rPr>
              <a:t>Gesamt-</a:t>
            </a:r>
          </a:p>
          <a:p>
            <a:pPr algn="ctr"/>
            <a:r>
              <a:rPr lang="de-DE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425450" y="1350963"/>
            <a:ext cx="1431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u="none">
                <a:solidFill>
                  <a:schemeClr val="accent2"/>
                </a:solidFill>
              </a:rPr>
              <a:t>Kostenarten</a:t>
            </a:r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>
            <a:off x="198438" y="1328738"/>
            <a:ext cx="7937" cy="53292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6" name="Line 15"/>
          <p:cNvSpPr>
            <a:spLocks noChangeShapeType="1"/>
          </p:cNvSpPr>
          <p:nvPr/>
        </p:nvSpPr>
        <p:spPr bwMode="auto">
          <a:xfrm>
            <a:off x="500538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583723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>
            <a:off x="666908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>
            <a:off x="750093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>
            <a:off x="8332788" y="1336675"/>
            <a:ext cx="0" cy="5321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1" name="Line 20"/>
          <p:cNvSpPr>
            <a:spLocks noChangeShapeType="1"/>
          </p:cNvSpPr>
          <p:nvPr/>
        </p:nvSpPr>
        <p:spPr bwMode="auto">
          <a:xfrm>
            <a:off x="9164638" y="1682750"/>
            <a:ext cx="0" cy="49752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2" name="Line 21"/>
          <p:cNvSpPr>
            <a:spLocks noChangeShapeType="1"/>
          </p:cNvSpPr>
          <p:nvPr/>
        </p:nvSpPr>
        <p:spPr bwMode="auto">
          <a:xfrm>
            <a:off x="196850" y="171767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3" name="Text Box 37"/>
          <p:cNvSpPr txBox="1">
            <a:spLocks noChangeArrowheads="1"/>
          </p:cNvSpPr>
          <p:nvPr/>
        </p:nvSpPr>
        <p:spPr bwMode="auto">
          <a:xfrm>
            <a:off x="3460750" y="1295400"/>
            <a:ext cx="63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u="none">
                <a:solidFill>
                  <a:schemeClr val="accent2"/>
                </a:solidFill>
              </a:rPr>
              <a:t>Fix-</a:t>
            </a:r>
          </a:p>
          <a:p>
            <a:pPr algn="ctr"/>
            <a:r>
              <a:rPr lang="de-DE" u="none">
                <a:solidFill>
                  <a:schemeClr val="accent2"/>
                </a:solidFill>
              </a:rPr>
              <a:t>kosten</a:t>
            </a:r>
          </a:p>
        </p:txBody>
      </p:sp>
      <p:sp>
        <p:nvSpPr>
          <p:cNvPr id="34834" name="Text Box 38"/>
          <p:cNvSpPr txBox="1">
            <a:spLocks noChangeArrowheads="1"/>
          </p:cNvSpPr>
          <p:nvPr/>
        </p:nvSpPr>
        <p:spPr bwMode="auto">
          <a:xfrm>
            <a:off x="4286250" y="1295400"/>
            <a:ext cx="63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u="none">
                <a:solidFill>
                  <a:schemeClr val="accent2"/>
                </a:solidFill>
              </a:rPr>
              <a:t>prop.</a:t>
            </a:r>
          </a:p>
          <a:p>
            <a:pPr algn="ctr"/>
            <a:r>
              <a:rPr lang="de-DE" u="none">
                <a:solidFill>
                  <a:schemeClr val="accent2"/>
                </a:solidFill>
              </a:rPr>
              <a:t>kosten</a:t>
            </a:r>
          </a:p>
        </p:txBody>
      </p:sp>
      <p:pic>
        <p:nvPicPr>
          <p:cNvPr id="3483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736600"/>
            <a:ext cx="9286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6" name="Line 42"/>
          <p:cNvSpPr>
            <a:spLocks noChangeShapeType="1"/>
          </p:cNvSpPr>
          <p:nvPr/>
        </p:nvSpPr>
        <p:spPr bwMode="auto">
          <a:xfrm>
            <a:off x="187325" y="19288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7" name="Line 43"/>
          <p:cNvSpPr>
            <a:spLocks noChangeShapeType="1"/>
          </p:cNvSpPr>
          <p:nvPr/>
        </p:nvSpPr>
        <p:spPr bwMode="auto">
          <a:xfrm>
            <a:off x="187325" y="21399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8" name="Line 44"/>
          <p:cNvSpPr>
            <a:spLocks noChangeShapeType="1"/>
          </p:cNvSpPr>
          <p:nvPr/>
        </p:nvSpPr>
        <p:spPr bwMode="auto">
          <a:xfrm>
            <a:off x="187325" y="23510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39" name="Line 45"/>
          <p:cNvSpPr>
            <a:spLocks noChangeShapeType="1"/>
          </p:cNvSpPr>
          <p:nvPr/>
        </p:nvSpPr>
        <p:spPr bwMode="auto">
          <a:xfrm>
            <a:off x="187325" y="25622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0" name="Line 46"/>
          <p:cNvSpPr>
            <a:spLocks noChangeShapeType="1"/>
          </p:cNvSpPr>
          <p:nvPr/>
        </p:nvSpPr>
        <p:spPr bwMode="auto">
          <a:xfrm>
            <a:off x="187325" y="27733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1" name="Line 47"/>
          <p:cNvSpPr>
            <a:spLocks noChangeShapeType="1"/>
          </p:cNvSpPr>
          <p:nvPr/>
        </p:nvSpPr>
        <p:spPr bwMode="auto">
          <a:xfrm>
            <a:off x="187325" y="29845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2" name="Line 48"/>
          <p:cNvSpPr>
            <a:spLocks noChangeShapeType="1"/>
          </p:cNvSpPr>
          <p:nvPr/>
        </p:nvSpPr>
        <p:spPr bwMode="auto">
          <a:xfrm>
            <a:off x="187325" y="319563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3" name="Line 49"/>
          <p:cNvSpPr>
            <a:spLocks noChangeShapeType="1"/>
          </p:cNvSpPr>
          <p:nvPr/>
        </p:nvSpPr>
        <p:spPr bwMode="auto">
          <a:xfrm>
            <a:off x="187325" y="340677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4" name="Line 50"/>
          <p:cNvSpPr>
            <a:spLocks noChangeShapeType="1"/>
          </p:cNvSpPr>
          <p:nvPr/>
        </p:nvSpPr>
        <p:spPr bwMode="auto">
          <a:xfrm>
            <a:off x="187325" y="36179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5" name="Line 51"/>
          <p:cNvSpPr>
            <a:spLocks noChangeShapeType="1"/>
          </p:cNvSpPr>
          <p:nvPr/>
        </p:nvSpPr>
        <p:spPr bwMode="auto">
          <a:xfrm>
            <a:off x="187325" y="38290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6" name="Line 52"/>
          <p:cNvSpPr>
            <a:spLocks noChangeShapeType="1"/>
          </p:cNvSpPr>
          <p:nvPr/>
        </p:nvSpPr>
        <p:spPr bwMode="auto">
          <a:xfrm>
            <a:off x="187325" y="40401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7" name="Line 53"/>
          <p:cNvSpPr>
            <a:spLocks noChangeShapeType="1"/>
          </p:cNvSpPr>
          <p:nvPr/>
        </p:nvSpPr>
        <p:spPr bwMode="auto">
          <a:xfrm>
            <a:off x="187325" y="42513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8" name="Line 54"/>
          <p:cNvSpPr>
            <a:spLocks noChangeShapeType="1"/>
          </p:cNvSpPr>
          <p:nvPr/>
        </p:nvSpPr>
        <p:spPr bwMode="auto">
          <a:xfrm>
            <a:off x="187325" y="44624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49" name="Line 55"/>
          <p:cNvSpPr>
            <a:spLocks noChangeShapeType="1"/>
          </p:cNvSpPr>
          <p:nvPr/>
        </p:nvSpPr>
        <p:spPr bwMode="auto">
          <a:xfrm>
            <a:off x="187325" y="467360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0" name="Line 56"/>
          <p:cNvSpPr>
            <a:spLocks noChangeShapeType="1"/>
          </p:cNvSpPr>
          <p:nvPr/>
        </p:nvSpPr>
        <p:spPr bwMode="auto">
          <a:xfrm>
            <a:off x="187325" y="488473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1" name="Line 57"/>
          <p:cNvSpPr>
            <a:spLocks noChangeShapeType="1"/>
          </p:cNvSpPr>
          <p:nvPr/>
        </p:nvSpPr>
        <p:spPr bwMode="auto">
          <a:xfrm>
            <a:off x="187325" y="509587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2" name="Line 58"/>
          <p:cNvSpPr>
            <a:spLocks noChangeShapeType="1"/>
          </p:cNvSpPr>
          <p:nvPr/>
        </p:nvSpPr>
        <p:spPr bwMode="auto">
          <a:xfrm>
            <a:off x="187325" y="530701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3" name="Line 59"/>
          <p:cNvSpPr>
            <a:spLocks noChangeShapeType="1"/>
          </p:cNvSpPr>
          <p:nvPr/>
        </p:nvSpPr>
        <p:spPr bwMode="auto">
          <a:xfrm>
            <a:off x="187325" y="5518150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4" name="Line 60"/>
          <p:cNvSpPr>
            <a:spLocks noChangeShapeType="1"/>
          </p:cNvSpPr>
          <p:nvPr/>
        </p:nvSpPr>
        <p:spPr bwMode="auto">
          <a:xfrm>
            <a:off x="187325" y="57292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5" name="Line 61"/>
          <p:cNvSpPr>
            <a:spLocks noChangeShapeType="1"/>
          </p:cNvSpPr>
          <p:nvPr/>
        </p:nvSpPr>
        <p:spPr bwMode="auto">
          <a:xfrm>
            <a:off x="187325" y="59404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6" name="Line 62"/>
          <p:cNvSpPr>
            <a:spLocks noChangeShapeType="1"/>
          </p:cNvSpPr>
          <p:nvPr/>
        </p:nvSpPr>
        <p:spPr bwMode="auto">
          <a:xfrm>
            <a:off x="187325" y="6151563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7" name="Line 63"/>
          <p:cNvSpPr>
            <a:spLocks noChangeShapeType="1"/>
          </p:cNvSpPr>
          <p:nvPr/>
        </p:nvSpPr>
        <p:spPr bwMode="auto">
          <a:xfrm>
            <a:off x="187325" y="6338888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4858" name="Line 64"/>
          <p:cNvSpPr>
            <a:spLocks noChangeShapeType="1"/>
          </p:cNvSpPr>
          <p:nvPr/>
        </p:nvSpPr>
        <p:spPr bwMode="auto">
          <a:xfrm>
            <a:off x="187325" y="6537325"/>
            <a:ext cx="89677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0" y="0"/>
          <a:ext cx="47434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Folie" r:id="rId4" imgW="3400425" imgH="4910138" progId="PowerPoint.Slide.8">
                  <p:embed/>
                </p:oleObj>
              </mc:Choice>
              <mc:Fallback>
                <p:oleObj name="Folie" r:id="rId4" imgW="3400425" imgH="4910138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434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08000" y="0"/>
            <a:ext cx="370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u="none"/>
              <a:t>Gewinnschwellenanalyse - Break Even Point</a:t>
            </a:r>
            <a:endParaRPr lang="de-DE" sz="2400" u="none"/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5133975" y="12700"/>
          <a:ext cx="47434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Folie" r:id="rId6" imgW="3400425" imgH="4910138" progId="PowerPoint.Slide.8">
                  <p:embed/>
                </p:oleObj>
              </mc:Choice>
              <mc:Fallback>
                <p:oleObj name="Folie" r:id="rId6" imgW="3400425" imgH="4910138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12700"/>
                        <a:ext cx="4743450" cy="685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57163" y="149225"/>
            <a:ext cx="29606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Die Plankostenrechnung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465263" y="1639888"/>
            <a:ext cx="7267575" cy="8048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pPr>
              <a:buFontTx/>
              <a:buChar char="-"/>
            </a:pPr>
            <a:r>
              <a:rPr lang="de-DE" sz="1600" u="none"/>
              <a:t>Ermittlung/ Vorgabe der Kosten für zukünftige Abrechnungsperioden</a:t>
            </a:r>
          </a:p>
          <a:p>
            <a:pPr>
              <a:buFontTx/>
              <a:buChar char="-"/>
            </a:pPr>
            <a:r>
              <a:rPr lang="de-DE" sz="1600" u="none"/>
              <a:t>Kontrolle der Einhaltung bzw. der Erreichung</a:t>
            </a:r>
            <a:endParaRPr lang="de-AT" sz="1600" u="none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 rot="-658639">
            <a:off x="333375" y="1211263"/>
            <a:ext cx="2995613" cy="5032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u="none"/>
              <a:t>Plankostenrechnung</a:t>
            </a:r>
            <a:endParaRPr lang="de-AT" sz="2000" u="none"/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1020763" y="4171950"/>
            <a:ext cx="3625850" cy="522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r>
              <a:rPr lang="de-DE" sz="1600" b="1" u="none"/>
              <a:t>Kostenplanung</a:t>
            </a:r>
          </a:p>
          <a:p>
            <a:r>
              <a:rPr lang="de-DE" sz="1400" u="none"/>
              <a:t>(Kostenstellen, Kostenträger, Betrieb)</a:t>
            </a:r>
            <a:endParaRPr lang="de-AT" sz="1400" u="none"/>
          </a:p>
        </p:txBody>
      </p:sp>
      <p:sp>
        <p:nvSpPr>
          <p:cNvPr id="36870" name="AutoShape 9"/>
          <p:cNvSpPr>
            <a:spLocks noChangeArrowheads="1"/>
          </p:cNvSpPr>
          <p:nvPr/>
        </p:nvSpPr>
        <p:spPr bwMode="auto">
          <a:xfrm>
            <a:off x="4821238" y="4192588"/>
            <a:ext cx="1150937" cy="488950"/>
          </a:xfrm>
          <a:prstGeom prst="rightArrow">
            <a:avLst>
              <a:gd name="adj1" fmla="val 50000"/>
              <a:gd name="adj2" fmla="val 5884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122988" y="4167188"/>
            <a:ext cx="3224212" cy="522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de-DE" sz="2400" u="none"/>
              <a:t>Plankosten</a:t>
            </a:r>
            <a:endParaRPr lang="de-AT" sz="2000" u="none"/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1020763" y="5065713"/>
            <a:ext cx="3625850" cy="522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r>
              <a:rPr lang="de-DE" sz="1600" b="1" u="none"/>
              <a:t>Kostenkontrolle</a:t>
            </a:r>
          </a:p>
          <a:p>
            <a:r>
              <a:rPr lang="de-DE" sz="1400" u="none"/>
              <a:t>(Plankosten vs. Istkosten – Soll/Ist)</a:t>
            </a:r>
            <a:endParaRPr lang="de-AT" sz="1400" u="none"/>
          </a:p>
        </p:txBody>
      </p:sp>
      <p:sp>
        <p:nvSpPr>
          <p:cNvPr id="36873" name="AutoShape 12"/>
          <p:cNvSpPr>
            <a:spLocks noChangeArrowheads="1"/>
          </p:cNvSpPr>
          <p:nvPr/>
        </p:nvSpPr>
        <p:spPr bwMode="auto">
          <a:xfrm>
            <a:off x="4821238" y="5086350"/>
            <a:ext cx="1150937" cy="488950"/>
          </a:xfrm>
          <a:prstGeom prst="rightArrow">
            <a:avLst>
              <a:gd name="adj1" fmla="val 50000"/>
              <a:gd name="adj2" fmla="val 5884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6122988" y="5060950"/>
            <a:ext cx="3224212" cy="522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de-DE" sz="2400" u="none"/>
              <a:t>Abweichungsanalyse</a:t>
            </a:r>
            <a:endParaRPr lang="de-AT" sz="2000" u="none"/>
          </a:p>
        </p:txBody>
      </p:sp>
      <p:sp>
        <p:nvSpPr>
          <p:cNvPr id="36875" name="AutoShape 14"/>
          <p:cNvSpPr>
            <a:spLocks noChangeArrowheads="1"/>
          </p:cNvSpPr>
          <p:nvPr/>
        </p:nvSpPr>
        <p:spPr bwMode="auto">
          <a:xfrm>
            <a:off x="3186113" y="2663825"/>
            <a:ext cx="3735387" cy="10731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u="none"/>
              <a:t>Funktionen</a:t>
            </a:r>
            <a:endParaRPr lang="de-AT" sz="2000" u="non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00025" y="120650"/>
            <a:ext cx="4886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262" tIns="33338" rIns="68262" bIns="33338">
            <a:spAutoFit/>
          </a:bodyPr>
          <a:lstStyle/>
          <a:p>
            <a:pPr defTabSz="450850">
              <a:defRPr/>
            </a:pPr>
            <a:r>
              <a:rPr lang="de-DE" sz="2000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Bewertung Halb- &amp; Fertigerzeugnisse</a:t>
            </a:r>
          </a:p>
        </p:txBody>
      </p:sp>
      <p:pic>
        <p:nvPicPr>
          <p:cNvPr id="37891" name="Picture 15" descr="PE015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566738"/>
            <a:ext cx="8383588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8"/>
          <p:cNvSpPr>
            <a:spLocks noChangeArrowheads="1"/>
          </p:cNvSpPr>
          <p:nvPr/>
        </p:nvSpPr>
        <p:spPr bwMode="auto">
          <a:xfrm>
            <a:off x="2516188" y="3038475"/>
            <a:ext cx="5222875" cy="374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400" b="1" u="none"/>
              <a:t>Ermittlung Herstellungskosten</a:t>
            </a:r>
          </a:p>
          <a:p>
            <a:endParaRPr lang="de-DE" sz="2000" u="none"/>
          </a:p>
          <a:p>
            <a:pPr>
              <a:buFont typeface="Verdana" pitchFamily="34" charset="0"/>
              <a:buNone/>
            </a:pPr>
            <a:r>
              <a:rPr lang="de-DE" sz="2000" u="none"/>
              <a:t>Gemeinkostensumme (lt. BAB)</a:t>
            </a:r>
          </a:p>
          <a:p>
            <a:pPr>
              <a:buFont typeface="Verdana" pitchFamily="34" charset="0"/>
              <a:buChar char="`"/>
            </a:pPr>
            <a:r>
              <a:rPr lang="de-DE" sz="2000" u="none"/>
              <a:t> Kalk. Kosten</a:t>
            </a:r>
          </a:p>
          <a:p>
            <a:pPr>
              <a:buFont typeface="Verdana" pitchFamily="34" charset="0"/>
              <a:buChar char="+"/>
            </a:pPr>
            <a:r>
              <a:rPr lang="de-DE" sz="2000" u="none"/>
              <a:t> Abschreibungen</a:t>
            </a:r>
          </a:p>
          <a:p>
            <a:pPr>
              <a:buFont typeface="Verdana" pitchFamily="34" charset="0"/>
              <a:buChar char="+"/>
            </a:pPr>
            <a:r>
              <a:rPr lang="de-DE" sz="2000"/>
              <a:t> durchschnittl. Schadensfälle</a:t>
            </a:r>
          </a:p>
          <a:p>
            <a:r>
              <a:rPr lang="de-DE" sz="2000" u="none"/>
              <a:t>   Aufwandssummen vs. Einzelkosten</a:t>
            </a:r>
          </a:p>
          <a:p>
            <a:endParaRPr lang="de-DE" sz="2000" b="1" u="none"/>
          </a:p>
          <a:p>
            <a:r>
              <a:rPr lang="de-DE" sz="2000" b="1" u="none"/>
              <a:t>Ermittlung Zuschlagssätze &amp;</a:t>
            </a:r>
          </a:p>
          <a:p>
            <a:r>
              <a:rPr lang="de-DE" sz="2000" b="1" u="none"/>
              <a:t>Errechnung der Herstellungskosten</a:t>
            </a:r>
            <a:endParaRPr lang="de-AT" sz="2000" b="1" u="non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32" descr="Exciting, Distinctive, Hi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1026"/>
          <p:cNvSpPr>
            <a:spLocks noChangeArrowheads="1"/>
          </p:cNvSpPr>
          <p:nvPr/>
        </p:nvSpPr>
        <p:spPr bwMode="auto">
          <a:xfrm>
            <a:off x="1598613" y="134938"/>
            <a:ext cx="42259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Gesamt- &amp; Umsatzkostenverfahren</a:t>
            </a:r>
          </a:p>
        </p:txBody>
      </p:sp>
      <p:sp>
        <p:nvSpPr>
          <p:cNvPr id="38916" name="Rectangle 1033"/>
          <p:cNvSpPr>
            <a:spLocks noChangeArrowheads="1"/>
          </p:cNvSpPr>
          <p:nvPr/>
        </p:nvSpPr>
        <p:spPr bwMode="auto">
          <a:xfrm>
            <a:off x="2309813" y="4429125"/>
            <a:ext cx="6248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400" b="1" u="none">
                <a:solidFill>
                  <a:schemeClr val="bg1"/>
                </a:solidFill>
              </a:rPr>
              <a:t>UMSATZKOSTENVERFAHREN</a:t>
            </a:r>
            <a:endParaRPr lang="de-DE" sz="2400" u="none"/>
          </a:p>
        </p:txBody>
      </p:sp>
      <p:sp>
        <p:nvSpPr>
          <p:cNvPr id="38917" name="Rectangle 1035"/>
          <p:cNvSpPr>
            <a:spLocks noChangeArrowheads="1"/>
          </p:cNvSpPr>
          <p:nvPr/>
        </p:nvSpPr>
        <p:spPr bwMode="auto">
          <a:xfrm>
            <a:off x="1090613" y="5019675"/>
            <a:ext cx="8686800" cy="16764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de-DE" sz="1700" u="none"/>
              <a:t>         Periodenerlöse</a:t>
            </a:r>
          </a:p>
          <a:p>
            <a:pPr eaLnBrk="1" hangingPunct="1"/>
            <a:r>
              <a:rPr lang="de-DE" sz="1700" u="none"/>
              <a:t>      </a:t>
            </a:r>
            <a:r>
              <a:rPr lang="de-DE" sz="1700" b="1" u="none"/>
              <a:t>-</a:t>
            </a:r>
            <a:r>
              <a:rPr lang="de-DE" sz="1700" u="none"/>
              <a:t>  Herstellkosten der abgesetzten Produkte  </a:t>
            </a:r>
          </a:p>
          <a:p>
            <a:pPr eaLnBrk="1" hangingPunct="1"/>
            <a:r>
              <a:rPr lang="de-DE" sz="1700" b="1" u="none"/>
              <a:t>      -</a:t>
            </a:r>
            <a:r>
              <a:rPr lang="de-DE" sz="1700" u="none"/>
              <a:t>  Verwaltungs- und Vertriebsgemeinkosten</a:t>
            </a:r>
            <a:endParaRPr lang="de-DE" sz="2000" u="none"/>
          </a:p>
          <a:p>
            <a:pPr eaLnBrk="1" hangingPunct="1"/>
            <a:endParaRPr lang="de-DE" sz="1700" u="none"/>
          </a:p>
          <a:p>
            <a:pPr eaLnBrk="1" hangingPunct="1"/>
            <a:r>
              <a:rPr lang="de-DE" sz="1700" b="1" u="none"/>
              <a:t>         </a:t>
            </a:r>
            <a:r>
              <a:rPr lang="de-DE" sz="2400" b="1" u="none">
                <a:solidFill>
                  <a:srgbClr val="FF6600"/>
                </a:solidFill>
              </a:rPr>
              <a:t>Betriebserfolg</a:t>
            </a:r>
            <a:r>
              <a:rPr lang="de-DE" sz="1700" b="1" u="none"/>
              <a:t> (Betriebsgewinn oder -verlust)</a:t>
            </a:r>
            <a:endParaRPr lang="de-DE" sz="2800" u="none"/>
          </a:p>
        </p:txBody>
      </p:sp>
      <p:sp>
        <p:nvSpPr>
          <p:cNvPr id="38918" name="Line 1036"/>
          <p:cNvSpPr>
            <a:spLocks noChangeShapeType="1"/>
          </p:cNvSpPr>
          <p:nvPr/>
        </p:nvSpPr>
        <p:spPr bwMode="auto">
          <a:xfrm>
            <a:off x="1928813" y="6162675"/>
            <a:ext cx="617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38919" name="Rectangle 1038"/>
          <p:cNvSpPr>
            <a:spLocks noChangeArrowheads="1"/>
          </p:cNvSpPr>
          <p:nvPr/>
        </p:nvSpPr>
        <p:spPr bwMode="auto">
          <a:xfrm>
            <a:off x="1042988" y="1543050"/>
            <a:ext cx="8686800" cy="23622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de-DE" sz="1700" u="none"/>
              <a:t>         Gesamte abgegrenzte Periodenerträge (ohne Bestandsveränderungen)</a:t>
            </a:r>
          </a:p>
          <a:p>
            <a:pPr eaLnBrk="1" hangingPunct="1"/>
            <a:r>
              <a:rPr lang="de-DE" sz="1700" u="none"/>
              <a:t> </a:t>
            </a:r>
            <a:r>
              <a:rPr lang="de-DE" sz="1700" b="1" u="none"/>
              <a:t>+/-</a:t>
            </a:r>
            <a:r>
              <a:rPr lang="de-DE" sz="1700" u="none"/>
              <a:t>  Bestandsveränderungen der unfertigen und fertigen Erzeugnisse</a:t>
            </a:r>
          </a:p>
          <a:p>
            <a:pPr eaLnBrk="1" hangingPunct="1"/>
            <a:r>
              <a:rPr lang="de-DE" sz="1700" b="1" u="none"/>
              <a:t>       </a:t>
            </a:r>
            <a:r>
              <a:rPr lang="de-DE" sz="1700" u="none"/>
              <a:t>  (bewertet zu Herstellkosten)</a:t>
            </a:r>
          </a:p>
          <a:p>
            <a:pPr eaLnBrk="1" hangingPunct="1"/>
            <a:endParaRPr lang="de-DE" sz="1700" u="none"/>
          </a:p>
          <a:p>
            <a:pPr eaLnBrk="1" hangingPunct="1"/>
            <a:r>
              <a:rPr lang="de-DE" sz="1700" u="none"/>
              <a:t>         Zwischensumme</a:t>
            </a:r>
          </a:p>
          <a:p>
            <a:pPr eaLnBrk="1" hangingPunct="1"/>
            <a:r>
              <a:rPr lang="de-DE" sz="1700" b="1" u="none"/>
              <a:t>     -</a:t>
            </a:r>
            <a:r>
              <a:rPr lang="de-DE" sz="1700" u="none"/>
              <a:t>   gesamte Periodenkosten (Einzel-, Gemein- und Sonderkosten)</a:t>
            </a:r>
          </a:p>
          <a:p>
            <a:pPr eaLnBrk="1" hangingPunct="1"/>
            <a:endParaRPr lang="de-DE" sz="1700" u="none"/>
          </a:p>
          <a:p>
            <a:pPr eaLnBrk="1" hangingPunct="1"/>
            <a:r>
              <a:rPr lang="de-DE" sz="1700" u="none"/>
              <a:t>         </a:t>
            </a:r>
            <a:r>
              <a:rPr lang="de-DE" sz="2400" b="1" u="none">
                <a:solidFill>
                  <a:srgbClr val="FF6600"/>
                </a:solidFill>
              </a:rPr>
              <a:t>Betriebserfolg</a:t>
            </a:r>
            <a:r>
              <a:rPr lang="de-DE" sz="1700" b="1" u="none"/>
              <a:t> (Betriebsgewinn oder -verlust)</a:t>
            </a:r>
          </a:p>
        </p:txBody>
      </p:sp>
      <p:sp>
        <p:nvSpPr>
          <p:cNvPr id="38920" name="Line 1039"/>
          <p:cNvSpPr>
            <a:spLocks noChangeShapeType="1"/>
          </p:cNvSpPr>
          <p:nvPr/>
        </p:nvSpPr>
        <p:spPr bwMode="auto">
          <a:xfrm>
            <a:off x="1881188" y="253365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38921" name="Line 1040"/>
          <p:cNvSpPr>
            <a:spLocks noChangeShapeType="1"/>
          </p:cNvSpPr>
          <p:nvPr/>
        </p:nvSpPr>
        <p:spPr bwMode="auto">
          <a:xfrm>
            <a:off x="1881188" y="3295650"/>
            <a:ext cx="769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38922" name="Rectangle 1041"/>
          <p:cNvSpPr>
            <a:spLocks noChangeArrowheads="1"/>
          </p:cNvSpPr>
          <p:nvPr/>
        </p:nvSpPr>
        <p:spPr bwMode="auto">
          <a:xfrm>
            <a:off x="2262188" y="1009650"/>
            <a:ext cx="6248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sz="2400" b="1" u="none">
                <a:solidFill>
                  <a:schemeClr val="bg1"/>
                </a:solidFill>
              </a:rPr>
              <a:t>GESAMTKOSTENVERFAHREN</a:t>
            </a:r>
            <a:endParaRPr lang="de-DE" sz="240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0013" y="128588"/>
            <a:ext cx="357822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Systeme der Kostenrechnung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616575" y="1089025"/>
            <a:ext cx="2417763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7700" u="none">
                <a:solidFill>
                  <a:schemeClr val="accent2"/>
                </a:solidFill>
              </a:rPr>
              <a:t>}</a:t>
            </a:r>
            <a:endParaRPr lang="de-DE" sz="27700" u="none"/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7615238" y="3114675"/>
            <a:ext cx="215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u="none">
                <a:solidFill>
                  <a:schemeClr val="accent2"/>
                </a:solidFill>
              </a:rPr>
              <a:t>Zu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Vollkosten oder</a:t>
            </a:r>
          </a:p>
          <a:p>
            <a:pPr algn="ctr"/>
            <a:r>
              <a:rPr lang="de-DE" sz="2000" u="none">
                <a:solidFill>
                  <a:schemeClr val="accent2"/>
                </a:solidFill>
              </a:rPr>
              <a:t>Teilkosten</a:t>
            </a:r>
          </a:p>
        </p:txBody>
      </p:sp>
      <p:pic>
        <p:nvPicPr>
          <p:cNvPr id="7173" name="Picture 12" descr="verwalt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838450"/>
            <a:ext cx="22145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533650" y="1616075"/>
            <a:ext cx="3808413" cy="942975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u="none">
                <a:solidFill>
                  <a:schemeClr val="accent2"/>
                </a:solidFill>
              </a:rPr>
              <a:t>Istkostenrechnung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533650" y="3267075"/>
            <a:ext cx="3808413" cy="942975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u="none">
                <a:solidFill>
                  <a:schemeClr val="accent2"/>
                </a:solidFill>
              </a:rPr>
              <a:t>Normalkostenrechnung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533650" y="4918075"/>
            <a:ext cx="3808413" cy="942975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 u="none">
                <a:solidFill>
                  <a:schemeClr val="accent2"/>
                </a:solidFill>
              </a:rPr>
              <a:t>Plankostenrechnung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438" y="136525"/>
            <a:ext cx="22558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Bezugskalkulation</a:t>
            </a: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4722813" y="4984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sz="2800" u="none"/>
          </a:p>
        </p:txBody>
      </p:sp>
      <p:pic>
        <p:nvPicPr>
          <p:cNvPr id="819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3963"/>
            <a:ext cx="91059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3" descr="ls82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13150" r="13750" b="9230"/>
          <a:stretch>
            <a:fillRect/>
          </a:stretch>
        </p:blipFill>
        <p:spPr bwMode="auto">
          <a:xfrm>
            <a:off x="7350125" y="4203700"/>
            <a:ext cx="23780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71438" y="136525"/>
            <a:ext cx="25606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Einfuhrumsatzsteuer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22813" y="4984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sz="2800" u="none"/>
          </a:p>
        </p:txBody>
      </p:sp>
      <p:pic>
        <p:nvPicPr>
          <p:cNvPr id="92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38250"/>
            <a:ext cx="8915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71438" y="136525"/>
            <a:ext cx="3132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Schema der Zollrechnung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35513" y="10715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AT" sz="2800" u="none"/>
          </a:p>
        </p:txBody>
      </p:sp>
      <p:pic>
        <p:nvPicPr>
          <p:cNvPr id="102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84338"/>
            <a:ext cx="74009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2" descr="douane-300-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217613"/>
            <a:ext cx="2462212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4" descr="dou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64000"/>
            <a:ext cx="1781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71438" y="136525"/>
            <a:ext cx="3613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u="none">
                <a:effectLst>
                  <a:outerShdw blurRad="38100" dist="38100" dir="2700000" algn="tl">
                    <a:srgbClr val="C0C0C0"/>
                  </a:outerShdw>
                </a:effectLst>
              </a:rPr>
              <a:t>Retrograde Bezugskalkulation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42975"/>
            <a:ext cx="95154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60002" y="113352"/>
            <a:ext cx="52305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u="none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Teilbereiche der Kostenrechnung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9058" y="1709690"/>
            <a:ext cx="22669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b="1" u="none" dirty="0" smtClean="0">
                <a:solidFill>
                  <a:srgbClr val="FF0000"/>
                </a:solidFill>
              </a:rPr>
              <a:t>Welche</a:t>
            </a:r>
            <a:r>
              <a:rPr lang="de-DE" sz="2000" u="none" dirty="0" smtClean="0">
                <a:solidFill>
                  <a:srgbClr val="FF0000"/>
                </a:solidFill>
              </a:rPr>
              <a:t> </a:t>
            </a:r>
            <a:r>
              <a:rPr lang="de-DE" sz="2000" u="none" dirty="0" smtClean="0">
                <a:solidFill>
                  <a:srgbClr val="0070C0"/>
                </a:solidFill>
              </a:rPr>
              <a:t>Kosten </a:t>
            </a:r>
            <a:endParaRPr lang="de-DE" sz="2000" u="none" dirty="0">
              <a:solidFill>
                <a:srgbClr val="0070C0"/>
              </a:solidFill>
            </a:endParaRPr>
          </a:p>
          <a:p>
            <a:r>
              <a:rPr lang="de-DE" sz="2000" u="none" dirty="0">
                <a:solidFill>
                  <a:srgbClr val="0070C0"/>
                </a:solidFill>
              </a:rPr>
              <a:t>sind angefallen?</a:t>
            </a:r>
          </a:p>
          <a:p>
            <a:endParaRPr lang="de-DE" sz="2000" u="none" dirty="0">
              <a:solidFill>
                <a:srgbClr val="0070C0"/>
              </a:solidFill>
            </a:endParaRPr>
          </a:p>
          <a:p>
            <a:r>
              <a:rPr lang="de-DE" sz="2000" u="none" dirty="0">
                <a:solidFill>
                  <a:srgbClr val="0070C0"/>
                </a:solidFill>
              </a:rPr>
              <a:t>Bsp.: Löhne, </a:t>
            </a:r>
          </a:p>
          <a:p>
            <a:r>
              <a:rPr lang="de-DE" sz="2000" u="none" dirty="0">
                <a:solidFill>
                  <a:srgbClr val="0070C0"/>
                </a:solidFill>
              </a:rPr>
              <a:t>Miete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309938" y="1794010"/>
            <a:ext cx="26140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b="1" u="none" dirty="0" smtClean="0">
                <a:solidFill>
                  <a:srgbClr val="FF0000"/>
                </a:solidFill>
              </a:rPr>
              <a:t>Wo</a:t>
            </a:r>
            <a:r>
              <a:rPr lang="de-DE" sz="2000" u="none" dirty="0" smtClean="0">
                <a:solidFill>
                  <a:srgbClr val="FF0000"/>
                </a:solidFill>
              </a:rPr>
              <a:t> </a:t>
            </a:r>
            <a:r>
              <a:rPr lang="de-DE" sz="2000" u="none" dirty="0">
                <a:solidFill>
                  <a:srgbClr val="0070C0"/>
                </a:solidFill>
              </a:rPr>
              <a:t>sind die</a:t>
            </a:r>
          </a:p>
          <a:p>
            <a:r>
              <a:rPr lang="de-DE" sz="2000" u="none" dirty="0">
                <a:solidFill>
                  <a:srgbClr val="0070C0"/>
                </a:solidFill>
              </a:rPr>
              <a:t>Kosten angefallen?</a:t>
            </a:r>
          </a:p>
          <a:p>
            <a:endParaRPr lang="de-DE" sz="2000" u="none" dirty="0">
              <a:solidFill>
                <a:srgbClr val="0070C0"/>
              </a:solidFill>
            </a:endParaRPr>
          </a:p>
          <a:p>
            <a:r>
              <a:rPr lang="de-DE" sz="2000" u="none" dirty="0">
                <a:solidFill>
                  <a:srgbClr val="0070C0"/>
                </a:solidFill>
              </a:rPr>
              <a:t>Bsp.: Lager, </a:t>
            </a:r>
          </a:p>
          <a:p>
            <a:r>
              <a:rPr lang="de-DE" sz="2000" u="none" dirty="0">
                <a:solidFill>
                  <a:srgbClr val="0070C0"/>
                </a:solidFill>
              </a:rPr>
              <a:t>Fertigung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651625" y="1794010"/>
            <a:ext cx="3254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2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2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sz="2000" b="1" u="none" dirty="0" smtClean="0">
                <a:solidFill>
                  <a:srgbClr val="FF0000"/>
                </a:solidFill>
              </a:rPr>
              <a:t>Wofür</a:t>
            </a:r>
            <a:r>
              <a:rPr lang="de-DE" sz="2000" u="none" dirty="0" smtClean="0">
                <a:solidFill>
                  <a:srgbClr val="FF0000"/>
                </a:solidFill>
              </a:rPr>
              <a:t> </a:t>
            </a:r>
            <a:r>
              <a:rPr lang="de-DE" sz="2000" u="none" dirty="0" smtClean="0">
                <a:solidFill>
                  <a:srgbClr val="0070C0"/>
                </a:solidFill>
              </a:rPr>
              <a:t>sind </a:t>
            </a:r>
            <a:r>
              <a:rPr lang="de-DE" sz="2000" u="none" dirty="0">
                <a:solidFill>
                  <a:srgbClr val="0070C0"/>
                </a:solidFill>
              </a:rPr>
              <a:t>die Kosten angefallen?</a:t>
            </a:r>
          </a:p>
          <a:p>
            <a:endParaRPr lang="de-DE" sz="2000" u="none" dirty="0">
              <a:solidFill>
                <a:srgbClr val="0070C0"/>
              </a:solidFill>
            </a:endParaRPr>
          </a:p>
          <a:p>
            <a:r>
              <a:rPr lang="de-DE" sz="2000" u="none" dirty="0">
                <a:solidFill>
                  <a:srgbClr val="0070C0"/>
                </a:solidFill>
              </a:rPr>
              <a:t>Bsp.: Holzschrank…</a:t>
            </a:r>
          </a:p>
        </p:txBody>
      </p:sp>
      <p:pic>
        <p:nvPicPr>
          <p:cNvPr id="12297" name="Picture 9" descr="verwalt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576998"/>
            <a:ext cx="22145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abteilu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24" y="3629386"/>
            <a:ext cx="2455863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3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4" t="13066" b="5865"/>
          <a:stretch>
            <a:fillRect/>
          </a:stretch>
        </p:blipFill>
        <p:spPr bwMode="auto">
          <a:xfrm>
            <a:off x="6969125" y="3602398"/>
            <a:ext cx="2413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559" y="5459773"/>
            <a:ext cx="3315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u="none" dirty="0" smtClean="0">
                <a:solidFill>
                  <a:srgbClr val="0070C0"/>
                </a:solidFill>
              </a:rPr>
              <a:t>Betriebs</a:t>
            </a:r>
            <a:r>
              <a:rPr lang="de-AT" sz="1600" b="1" u="none" dirty="0" smtClean="0">
                <a:solidFill>
                  <a:srgbClr val="FF0000"/>
                </a:solidFill>
              </a:rPr>
              <a:t>überleitung</a:t>
            </a:r>
            <a:r>
              <a:rPr lang="de-AT" sz="1600" b="1" u="none" dirty="0" smtClean="0">
                <a:solidFill>
                  <a:srgbClr val="0070C0"/>
                </a:solidFill>
              </a:rPr>
              <a:t>sbogen</a:t>
            </a:r>
          </a:p>
          <a:p>
            <a:r>
              <a:rPr lang="de-AT" sz="1600" u="none" dirty="0" smtClean="0">
                <a:solidFill>
                  <a:srgbClr val="0070C0"/>
                </a:solidFill>
              </a:rPr>
              <a:t>Aufwände </a:t>
            </a:r>
            <a:r>
              <a:rPr lang="de-AT" sz="1600" u="none" dirty="0" err="1" smtClean="0">
                <a:solidFill>
                  <a:srgbClr val="0070C0"/>
                </a:solidFill>
              </a:rPr>
              <a:t>Fibu</a:t>
            </a:r>
            <a:r>
              <a:rPr lang="de-AT" sz="1600" u="none" dirty="0" smtClean="0">
                <a:solidFill>
                  <a:srgbClr val="0070C0"/>
                </a:solidFill>
              </a:rPr>
              <a:t> </a:t>
            </a:r>
            <a:r>
              <a:rPr lang="de-AT" sz="1600" u="none" dirty="0" smtClean="0">
                <a:solidFill>
                  <a:srgbClr val="0070C0"/>
                </a:solidFill>
                <a:sym typeface="Wingdings" pitchFamily="2" charset="2"/>
              </a:rPr>
              <a:t> Kosten</a:t>
            </a:r>
            <a:endParaRPr lang="de-AT" sz="1600" u="none" dirty="0">
              <a:solidFill>
                <a:srgbClr val="0070C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3182" y="762156"/>
            <a:ext cx="2313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u="none" dirty="0" smtClean="0">
                <a:solidFill>
                  <a:srgbClr val="0070C0"/>
                </a:solidFill>
              </a:rPr>
              <a:t>Kosten-</a:t>
            </a:r>
          </a:p>
          <a:p>
            <a:r>
              <a:rPr lang="de-DE" sz="2000" b="1" u="none" dirty="0" err="1" smtClean="0">
                <a:solidFill>
                  <a:srgbClr val="FF0000"/>
                </a:solidFill>
              </a:rPr>
              <a:t>arten</a:t>
            </a:r>
            <a:r>
              <a:rPr lang="de-DE" sz="2000" b="1" u="none" dirty="0" err="1" smtClean="0">
                <a:solidFill>
                  <a:srgbClr val="0070C0"/>
                </a:solidFill>
              </a:rPr>
              <a:t>rechnung</a:t>
            </a:r>
            <a:endParaRPr lang="de-AT" sz="2000" dirty="0">
              <a:solidFill>
                <a:srgbClr val="0070C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309938" y="762156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u="none" dirty="0" smtClean="0">
                <a:solidFill>
                  <a:srgbClr val="0070C0"/>
                </a:solidFill>
              </a:rPr>
              <a:t>Kosten-</a:t>
            </a:r>
          </a:p>
          <a:p>
            <a:r>
              <a:rPr lang="de-DE" sz="2000" b="1" u="none" dirty="0" err="1" smtClean="0">
                <a:solidFill>
                  <a:srgbClr val="FF0000"/>
                </a:solidFill>
              </a:rPr>
              <a:t>stellen</a:t>
            </a:r>
            <a:r>
              <a:rPr lang="de-DE" sz="2000" b="1" u="none" dirty="0" err="1" smtClean="0">
                <a:solidFill>
                  <a:srgbClr val="0070C0"/>
                </a:solidFill>
              </a:rPr>
              <a:t>rechnung</a:t>
            </a:r>
            <a:endParaRPr lang="de-AT" sz="2000" dirty="0">
              <a:solidFill>
                <a:srgbClr val="0070C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651625" y="858562"/>
            <a:ext cx="2438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u="none" dirty="0" smtClean="0">
                <a:solidFill>
                  <a:srgbClr val="0070C0"/>
                </a:solidFill>
              </a:rPr>
              <a:t>Kosten-</a:t>
            </a:r>
          </a:p>
          <a:p>
            <a:r>
              <a:rPr lang="de-DE" sz="2000" b="1" u="none" dirty="0" err="1" smtClean="0">
                <a:solidFill>
                  <a:srgbClr val="FF0000"/>
                </a:solidFill>
              </a:rPr>
              <a:t>träger</a:t>
            </a:r>
            <a:r>
              <a:rPr lang="de-DE" sz="2000" b="1" u="none" dirty="0" err="1" smtClean="0">
                <a:solidFill>
                  <a:srgbClr val="0070C0"/>
                </a:solidFill>
              </a:rPr>
              <a:t>rechnung</a:t>
            </a:r>
            <a:endParaRPr lang="de-AT" sz="2000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908385" y="5980837"/>
            <a:ext cx="334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u="none" dirty="0" smtClean="0">
                <a:solidFill>
                  <a:srgbClr val="0070C0"/>
                </a:solidFill>
              </a:rPr>
              <a:t>Betriebs</a:t>
            </a:r>
            <a:r>
              <a:rPr lang="de-AT" sz="1600" b="1" u="none" dirty="0" smtClean="0">
                <a:solidFill>
                  <a:srgbClr val="FF0000"/>
                </a:solidFill>
              </a:rPr>
              <a:t>abrechnung</a:t>
            </a:r>
            <a:r>
              <a:rPr lang="de-AT" sz="1600" b="1" u="none" dirty="0" smtClean="0">
                <a:solidFill>
                  <a:srgbClr val="0070C0"/>
                </a:solidFill>
              </a:rPr>
              <a:t>sbogen</a:t>
            </a:r>
          </a:p>
          <a:p>
            <a:r>
              <a:rPr lang="de-AT" sz="1600" u="none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AT" sz="1600" u="none" dirty="0" smtClean="0">
                <a:solidFill>
                  <a:srgbClr val="0070C0"/>
                </a:solidFill>
              </a:rPr>
              <a:t>Aufteilung der Kosten nach</a:t>
            </a:r>
          </a:p>
          <a:p>
            <a:r>
              <a:rPr lang="de-AT" sz="1600" u="none" dirty="0" smtClean="0">
                <a:solidFill>
                  <a:srgbClr val="0070C0"/>
                </a:solidFill>
              </a:rPr>
              <a:t>Abteilungen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01691" y="6273224"/>
            <a:ext cx="273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u="none" dirty="0" smtClean="0">
                <a:solidFill>
                  <a:srgbClr val="FF0000"/>
                </a:solidFill>
              </a:rPr>
              <a:t>Kalkulation</a:t>
            </a:r>
          </a:p>
          <a:p>
            <a:r>
              <a:rPr lang="de-AT" sz="1600" u="none" dirty="0" smtClean="0">
                <a:solidFill>
                  <a:srgbClr val="0070C0"/>
                </a:solidFill>
              </a:rPr>
              <a:t>Ermittlung Verkaufspreis</a:t>
            </a:r>
            <a:endParaRPr lang="de-AT" sz="1600" u="non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Office\Vorlagen\Präsentationsdesigns\WASSER.POT</Template>
  <TotalTime>0</TotalTime>
  <Words>629</Words>
  <Application>Microsoft Office PowerPoint</Application>
  <PresentationFormat>A4-Papier (210x297 mm)</PresentationFormat>
  <Paragraphs>334</Paragraphs>
  <Slides>35</Slides>
  <Notes>35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Verdana</vt:lpstr>
      <vt:lpstr>Wingdings</vt:lpstr>
      <vt:lpstr>Standarddesign</vt:lpstr>
      <vt:lpstr>CorelDRAW!</vt:lpstr>
      <vt:lpstr>Clip</vt:lpstr>
      <vt:lpstr>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BAUER Helmut</cp:lastModifiedBy>
  <cp:revision>133</cp:revision>
  <cp:lastPrinted>2013-10-08T07:24:01Z</cp:lastPrinted>
  <dcterms:created xsi:type="dcterms:W3CDTF">1998-08-20T14:13:07Z</dcterms:created>
  <dcterms:modified xsi:type="dcterms:W3CDTF">2013-10-08T09:15:51Z</dcterms:modified>
</cp:coreProperties>
</file>