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" r:id="rId2"/>
    <p:sldId id="371" r:id="rId3"/>
    <p:sldId id="361" r:id="rId4"/>
    <p:sldId id="362" r:id="rId5"/>
    <p:sldId id="363" r:id="rId6"/>
    <p:sldId id="364" r:id="rId7"/>
    <p:sldId id="332" r:id="rId8"/>
    <p:sldId id="376" r:id="rId9"/>
    <p:sldId id="354" r:id="rId10"/>
    <p:sldId id="360" r:id="rId11"/>
    <p:sldId id="359" r:id="rId12"/>
    <p:sldId id="366" r:id="rId13"/>
    <p:sldId id="379" r:id="rId14"/>
    <p:sldId id="367" r:id="rId15"/>
    <p:sldId id="369" r:id="rId16"/>
    <p:sldId id="380" r:id="rId17"/>
    <p:sldId id="368" r:id="rId18"/>
    <p:sldId id="370" r:id="rId19"/>
    <p:sldId id="377" r:id="rId20"/>
    <p:sldId id="381" r:id="rId21"/>
    <p:sldId id="378" r:id="rId22"/>
    <p:sldId id="382" r:id="rId23"/>
  </p:sldIdLst>
  <p:sldSz cx="9906000" cy="6858000" type="A4"/>
  <p:notesSz cx="6797675" cy="9928225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990066"/>
    <a:srgbClr val="FF99CC"/>
    <a:srgbClr val="FFCC99"/>
    <a:srgbClr val="00CC00"/>
    <a:srgbClr val="000066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288" y="168"/>
      </p:cViewPr>
      <p:guideLst>
        <p:guide orient="horz" pos="392"/>
        <p:guide pos="3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71" y="1071"/>
      </p:cViewPr>
      <p:guideLst>
        <p:guide orient="horz" pos="2239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2361" y="9525"/>
            <a:ext cx="296275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t" anchorCtr="0" compatLnSpc="1">
            <a:prstTxWarp prst="textNoShape">
              <a:avLst/>
            </a:prstTxWarp>
          </a:bodyPr>
          <a:lstStyle>
            <a:lvl1pPr defTabSz="936625">
              <a:defRPr sz="1000" i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281" y="9525"/>
            <a:ext cx="296275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t" anchorCtr="0" compatLnSpc="1">
            <a:prstTxWarp prst="textNoShape">
              <a:avLst/>
            </a:prstTxWarp>
          </a:bodyPr>
          <a:lstStyle>
            <a:lvl1pPr algn="r" defTabSz="936625">
              <a:defRPr sz="1000" i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2361" y="9453563"/>
            <a:ext cx="296275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b" anchorCtr="0" compatLnSpc="1">
            <a:prstTxWarp prst="textNoShape">
              <a:avLst/>
            </a:prstTxWarp>
          </a:bodyPr>
          <a:lstStyle>
            <a:lvl1pPr defTabSz="936625">
              <a:defRPr sz="1000" i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281" y="9453563"/>
            <a:ext cx="296275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b" anchorCtr="0" compatLnSpc="1">
            <a:prstTxWarp prst="textNoShape">
              <a:avLst/>
            </a:prstTxWarp>
          </a:bodyPr>
          <a:lstStyle>
            <a:lvl1pPr algn="r" defTabSz="936625">
              <a:defRPr sz="1000" i="1" smtClean="0"/>
            </a:lvl1pPr>
          </a:lstStyle>
          <a:p>
            <a:pPr>
              <a:defRPr/>
            </a:pPr>
            <a:fld id="{6D8A0709-3245-4319-ABE6-BA09F17F4D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01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2361" y="9525"/>
            <a:ext cx="296275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t" anchorCtr="0" compatLnSpc="1">
            <a:prstTxWarp prst="textNoShape">
              <a:avLst/>
            </a:prstTxWarp>
          </a:bodyPr>
          <a:lstStyle>
            <a:lvl1pPr defTabSz="782638">
              <a:defRPr sz="1000" i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281" y="9525"/>
            <a:ext cx="296275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t" anchorCtr="0" compatLnSpc="1">
            <a:prstTxWarp prst="textNoShape">
              <a:avLst/>
            </a:prstTxWarp>
          </a:bodyPr>
          <a:lstStyle>
            <a:lvl1pPr algn="r" defTabSz="782638">
              <a:defRPr sz="1000" i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2361" y="9453563"/>
            <a:ext cx="296275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b" anchorCtr="0" compatLnSpc="1">
            <a:prstTxWarp prst="textNoShape">
              <a:avLst/>
            </a:prstTxWarp>
          </a:bodyPr>
          <a:lstStyle>
            <a:lvl1pPr defTabSz="782638">
              <a:defRPr sz="1000" i="1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281" y="9453563"/>
            <a:ext cx="296275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50" tIns="0" rIns="19550" bIns="0" numCol="1" anchor="b" anchorCtr="0" compatLnSpc="1">
            <a:prstTxWarp prst="textNoShape">
              <a:avLst/>
            </a:prstTxWarp>
          </a:bodyPr>
          <a:lstStyle>
            <a:lvl1pPr algn="r" defTabSz="782638">
              <a:defRPr sz="1000" i="1" smtClean="0"/>
            </a:lvl1pPr>
          </a:lstStyle>
          <a:p>
            <a:pPr>
              <a:defRPr/>
            </a:pPr>
            <a:fld id="{C943B4C5-C87C-4FEF-A5D5-B00F229EC2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524" y="4714876"/>
            <a:ext cx="498862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94" tIns="47248" rIns="94494" bIns="47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458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7413" y="863600"/>
            <a:ext cx="5026025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8358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BBBC4-AFDD-45B6-A082-5507A7434787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1B5040-898F-4030-A7D7-F37A908EF908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618964-B562-4AD0-AA65-83C86E67D75E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56409-87F7-4B42-A54F-8C33B9DCFCB2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18017-9A8F-45F4-801C-B2F06ECDA620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0FE3E-C8D7-41E8-9955-F267E73B9C28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7A79CA-D392-40C8-8EC3-C8A548B04174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3379E-DE14-4787-9F27-2525C71723EE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C3C709-C310-4E0E-B57E-5361968BFDAF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5BE50-F7C5-4176-8289-D73C0AB4CEEE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3379E-DE14-4787-9F27-2525C71723EE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BBBC4-AFDD-45B6-A082-5507A7434787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3379E-DE14-4787-9F27-2525C71723EE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18017-9A8F-45F4-801C-B2F06ECDA620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318017-9A8F-45F4-801C-B2F06ECDA620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9E1D92-5F93-4C82-9B45-1FAB8759A69B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08D576-A8A8-41AE-AADB-46836165CC0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E4831-39B4-4768-8592-FE99DF933CFB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370BE5-9F2B-4F3D-8834-074A01FBD017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324F6-B24B-45A5-922D-D5B7C96A0F5D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2324F6-B24B-45A5-922D-D5B7C96A0F5D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9980CF-DD36-4EC1-A54B-33EB30D2EEDF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73138"/>
            <a:ext cx="4711700" cy="326390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714875"/>
            <a:ext cx="498862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83B6-D218-492E-96D3-39B7211724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123867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E88D5-95A5-45EE-987F-BD5919D09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99226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138E-B220-4978-85E8-85F1D405B3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72620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>
              <a:defRPr/>
            </a:pPr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>
              <a:defRPr/>
            </a:pPr>
            <a:r>
              <a:rPr lang="de-DE" sz="1000">
                <a:latin typeface="Verdana" pitchFamily="34" charset="0"/>
              </a:rPr>
              <a:t>      </a:t>
            </a:r>
          </a:p>
          <a:p>
            <a:pPr algn="r" defTabSz="762000">
              <a:defRPr/>
            </a:pPr>
            <a:r>
              <a:rPr lang="de-DE" sz="1000">
                <a:latin typeface="Verdana" pitchFamily="34" charset="0"/>
              </a:rPr>
              <a:t>© bauerpoint.com</a:t>
            </a:r>
          </a:p>
        </p:txBody>
      </p:sp>
      <p:graphicFrame>
        <p:nvGraphicFramePr>
          <p:cNvPr id="6" name="Object 9"/>
          <p:cNvGraphicFramePr>
            <a:graphicFrameLocks/>
          </p:cNvGraphicFramePr>
          <p:nvPr userDrawn="1"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CorelDRAW!" r:id="rId3" imgW="3190680" imgH="3447720" progId="CDraw4">
                  <p:embed/>
                </p:oleObj>
              </mc:Choice>
              <mc:Fallback>
                <p:oleObj name="CorelDRAW!" r:id="rId3" imgW="3190680" imgH="344772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0" y="0"/>
            <a:ext cx="9906000" cy="14605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Rectangle 1091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pic>
        <p:nvPicPr>
          <p:cNvPr id="10" name="Grafik 10" descr="bauerpoi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C404D-EF7C-4287-85E3-24B64C21E6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2464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FB41-2485-4528-8A45-54245AE3FF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03896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58E5-003A-4D45-A500-1B50795B14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61447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3EBA-EF45-4D52-A9EA-C85CEF552F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103017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8F673-83F6-4FB4-9E0C-59C1785C00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0686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326313" y="6605588"/>
            <a:ext cx="2579687" cy="2524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>
              <a:defRPr/>
            </a:pPr>
            <a:r>
              <a:rPr lang="de-DE" sz="1000">
                <a:solidFill>
                  <a:schemeClr val="bg1"/>
                </a:solidFill>
              </a:rPr>
              <a:t>Folie </a:t>
            </a:r>
            <a:fld id="{8FE6002B-B0C3-4402-BAD9-CF0233304E4D}" type="slidenum">
              <a:rPr lang="de-DE" sz="1000">
                <a:solidFill>
                  <a:schemeClr val="bg1"/>
                </a:solidFill>
              </a:rPr>
              <a:pPr algn="r" defTabSz="762000">
                <a:defRPr/>
              </a:pPr>
              <a:t>‹Nr.›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>
              <a:defRPr/>
            </a:pPr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>
              <a:defRPr/>
            </a:pPr>
            <a:r>
              <a:rPr lang="de-DE" sz="1000">
                <a:latin typeface="Verdana" pitchFamily="34" charset="0"/>
              </a:rPr>
              <a:t>      </a:t>
            </a:r>
          </a:p>
          <a:p>
            <a:pPr algn="r" defTabSz="762000">
              <a:defRPr/>
            </a:pPr>
            <a:r>
              <a:rPr lang="de-DE" sz="1000">
                <a:latin typeface="Verdana" pitchFamily="34" charset="0"/>
              </a:rPr>
              <a:t>© bauerpoint.com</a:t>
            </a:r>
          </a:p>
        </p:txBody>
      </p:sp>
      <p:graphicFrame>
        <p:nvGraphicFramePr>
          <p:cNvPr id="4" name="Object 9"/>
          <p:cNvGraphicFramePr>
            <a:graphicFrameLocks/>
          </p:cNvGraphicFramePr>
          <p:nvPr userDrawn="1"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CorelDRAW!" r:id="rId3" imgW="3190680" imgH="3447720" progId="CDraw4">
                  <p:embed/>
                </p:oleObj>
              </mc:Choice>
              <mc:Fallback>
                <p:oleObj name="CorelDRAW!" r:id="rId3" imgW="3190680" imgH="344772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0"/>
            <a:ext cx="9906000" cy="736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Rectangle 1091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pic>
        <p:nvPicPr>
          <p:cNvPr id="8" name="Grafik 8" descr="bauerpoi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 bwMode="auto">
          <a:xfrm>
            <a:off x="7327900" y="6515100"/>
            <a:ext cx="2578100" cy="3429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28567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1B7E-C96C-46FD-8BD7-602462CDB8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02021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3E3F-7F27-42AB-AC4E-E5B24C513B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09038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B41A0D-9634-40BD-9A56-E788E95ED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7" r:id="rId2"/>
    <p:sldLayoutId id="2147483819" r:id="rId3"/>
    <p:sldLayoutId id="2147483820" r:id="rId4"/>
    <p:sldLayoutId id="2147483821" r:id="rId5"/>
    <p:sldLayoutId id="2147483822" r:id="rId6"/>
    <p:sldLayoutId id="2147483828" r:id="rId7"/>
    <p:sldLayoutId id="2147483823" r:id="rId8"/>
    <p:sldLayoutId id="2147483824" r:id="rId9"/>
    <p:sldLayoutId id="2147483825" r:id="rId10"/>
    <p:sldLayoutId id="2147483826" r:id="rId11"/>
  </p:sldLayoutIdLst>
  <p:transition spd="med">
    <p:random/>
  </p:transition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17500" indent="-317500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55588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1055688" indent="-209550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</a:defRPr>
      </a:lvl3pPr>
      <a:lvl4pPr marL="1479550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charset="0"/>
        <a:buChar char="n"/>
        <a:defRPr>
          <a:solidFill>
            <a:schemeClr val="tx1"/>
          </a:solidFill>
          <a:latin typeface="+mn-lt"/>
        </a:defRPr>
      </a:lvl4pPr>
      <a:lvl5pPr marL="19018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5pPr>
      <a:lvl6pPr marL="23590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8162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2734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7306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3.bin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hyperlink" Target="http://www.google.at/url?sa=i&amp;source=images&amp;cd=&amp;cad=rja&amp;uact=8&amp;ved=0CAgQjRw&amp;url=http://www.tarifecheck.at/forum/viewtopic.php?t%3D4904&amp;ei=6GhsVIW1J4e9PZa-gZAI&amp;psig=AFQjCNGRu5Gz0iNMl_zWDRXnN2q1xvE03A&amp;ust=141647728871237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hyperlink" Target="http://www.google.at/url?sa=i&amp;source=images&amp;cd=&amp;cad=rja&amp;uact=8&amp;ved=0CAgQjRw&amp;url=http://familienbilder.at/blog/?p%3D2757&amp;ei=AGlsVPKNE4jUOZ-FgNAJ&amp;psig=AFQjCNHf9lzGGa_d02cYmlTsPG8U9TXaQQ&amp;ust=14164773123864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46958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</a:t>
            </a:r>
          </a:p>
        </p:txBody>
      </p:sp>
      <p:graphicFrame>
        <p:nvGraphicFramePr>
          <p:cNvPr id="4098" name="Object 6"/>
          <p:cNvGraphicFramePr>
            <a:graphicFrameLocks/>
          </p:cNvGraphicFramePr>
          <p:nvPr/>
        </p:nvGraphicFramePr>
        <p:xfrm>
          <a:off x="4038600" y="547688"/>
          <a:ext cx="20939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GALLERY" r:id="rId6" imgW="7515000" imgH="9724680" progId="GALLERYClipart">
                  <p:embed/>
                </p:oleObj>
              </mc:Choice>
              <mc:Fallback>
                <p:oleObj name="GALLERY" r:id="rId6" imgW="7515000" imgH="9724680" progId="GALLERYClipart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7688"/>
                        <a:ext cx="209391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322763" y="1065213"/>
            <a:ext cx="16256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>
                <a:solidFill>
                  <a:srgbClr val="009900"/>
                </a:solidFill>
              </a:rPr>
              <a:t>Rechnung</a:t>
            </a:r>
            <a:endParaRPr lang="de-DE" altLang="de-DE" b="1"/>
          </a:p>
          <a:p>
            <a:endParaRPr lang="de-DE" altLang="de-DE"/>
          </a:p>
          <a:p>
            <a:r>
              <a:rPr lang="de-DE" altLang="de-DE"/>
              <a:t>netto  4.000,--</a:t>
            </a:r>
          </a:p>
          <a:p>
            <a:r>
              <a:rPr lang="de-DE" altLang="de-DE" u="sng"/>
              <a:t>+20%    800,--</a:t>
            </a:r>
          </a:p>
          <a:p>
            <a:r>
              <a:rPr lang="de-DE" altLang="de-DE"/>
              <a:t>btto    4.800,--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5400" y="1717675"/>
            <a:ext cx="4089400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HW-Einsatz	4.000,--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Vorsteuer	   800,--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an    33.. Lieferantenkto   4.800,--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344613"/>
            <a:ext cx="210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990066"/>
                </a:solidFill>
              </a:rPr>
              <a:t>Wir kaufen ein: ER</a:t>
            </a: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4548188" y="2976563"/>
            <a:ext cx="108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>
                <a:solidFill>
                  <a:srgbClr val="009900"/>
                </a:solidFill>
              </a:rPr>
              <a:t>Zahlung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26988" y="3573463"/>
            <a:ext cx="4318000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33.. Lieferantenkonto               4.800,--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an 2700 Kassa (2800 Bank...)  4.800,--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202363" y="1725613"/>
            <a:ext cx="3582987" cy="83820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20.. Kundenkonto            4.800,--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an     4000 HW-Erlöse    4.000,-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      3500 UST	         800,--      </a:t>
            </a: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6178550" y="1384300"/>
            <a:ext cx="204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Wir verkaufen: AR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935663" y="3579813"/>
            <a:ext cx="3849687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2700 Kassa (2800 Bank...)  4.800,--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an 20.. Kundenkonto  4.800,--</a:t>
            </a:r>
          </a:p>
        </p:txBody>
      </p:sp>
      <p:sp>
        <p:nvSpPr>
          <p:cNvPr id="4117" name="Rectangle 16"/>
          <p:cNvSpPr>
            <a:spLocks noChangeArrowheads="1"/>
          </p:cNvSpPr>
          <p:nvPr/>
        </p:nvSpPr>
        <p:spPr bwMode="auto">
          <a:xfrm>
            <a:off x="0" y="3203575"/>
            <a:ext cx="276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990066"/>
                </a:solidFill>
              </a:rPr>
              <a:t>Wir zahlen die Rechnung</a:t>
            </a:r>
          </a:p>
        </p:txBody>
      </p:sp>
      <p:sp>
        <p:nvSpPr>
          <p:cNvPr id="4118" name="Rectangle 17"/>
          <p:cNvSpPr>
            <a:spLocks noChangeArrowheads="1"/>
          </p:cNvSpPr>
          <p:nvPr/>
        </p:nvSpPr>
        <p:spPr bwMode="auto">
          <a:xfrm>
            <a:off x="7959725" y="3259138"/>
            <a:ext cx="1839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de-DE" altLang="de-DE">
                <a:solidFill>
                  <a:schemeClr val="accent1"/>
                </a:solidFill>
              </a:rPr>
              <a:t>Der Kunde zahlt</a:t>
            </a:r>
          </a:p>
        </p:txBody>
      </p:sp>
      <p:pic>
        <p:nvPicPr>
          <p:cNvPr id="4119" name="Picture 21" descr="photo-money-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3"/>
          <a:stretch>
            <a:fillRect/>
          </a:stretch>
        </p:blipFill>
        <p:spPr bwMode="auto">
          <a:xfrm>
            <a:off x="4549775" y="3305175"/>
            <a:ext cx="1104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Rectangle 22"/>
          <p:cNvSpPr>
            <a:spLocks noChangeArrowheads="1"/>
          </p:cNvSpPr>
          <p:nvPr/>
        </p:nvSpPr>
        <p:spPr bwMode="auto">
          <a:xfrm>
            <a:off x="3213100" y="4513263"/>
            <a:ext cx="318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>
                <a:solidFill>
                  <a:srgbClr val="009900"/>
                </a:solidFill>
              </a:rPr>
              <a:t>Zahlung zu spät: Mahnung!</a:t>
            </a: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0" y="4894263"/>
            <a:ext cx="4318000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8301 Mahnspesen               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an 33… Lieferantenkonto</a:t>
            </a: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5908675" y="4900613"/>
            <a:ext cx="3849688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20.. Kundenkonto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4890 Mahnspesenverg.</a:t>
            </a:r>
          </a:p>
        </p:txBody>
      </p:sp>
      <p:sp>
        <p:nvSpPr>
          <p:cNvPr id="4127" name="Rectangle 25"/>
          <p:cNvSpPr>
            <a:spLocks noChangeArrowheads="1"/>
          </p:cNvSpPr>
          <p:nvPr/>
        </p:nvSpPr>
        <p:spPr bwMode="auto">
          <a:xfrm>
            <a:off x="0" y="4524375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990066"/>
                </a:solidFill>
              </a:rPr>
              <a:t>Wir zahlen Mahnspesen</a:t>
            </a:r>
          </a:p>
        </p:txBody>
      </p:sp>
      <p:sp>
        <p:nvSpPr>
          <p:cNvPr id="4128" name="Rectangle 26"/>
          <p:cNvSpPr>
            <a:spLocks noChangeArrowheads="1"/>
          </p:cNvSpPr>
          <p:nvPr/>
        </p:nvSpPr>
        <p:spPr bwMode="auto">
          <a:xfrm>
            <a:off x="7069138" y="4656138"/>
            <a:ext cx="27876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de-DE" altLang="de-DE">
                <a:solidFill>
                  <a:schemeClr val="accent1"/>
                </a:solidFill>
              </a:rPr>
              <a:t>Kunde zahlt Mahnspesen</a:t>
            </a:r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38100" y="6011863"/>
            <a:ext cx="4318000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8300 Verzugszinsenaufwand               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an 33… Lieferantenkonto</a:t>
            </a:r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5946775" y="6018213"/>
            <a:ext cx="3849688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20.. Kundenkonto</a:t>
            </a:r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8130 Verzugszinsenertr.</a:t>
            </a:r>
          </a:p>
        </p:txBody>
      </p:sp>
      <p:sp>
        <p:nvSpPr>
          <p:cNvPr id="4135" name="Rectangle 31"/>
          <p:cNvSpPr>
            <a:spLocks noChangeArrowheads="1"/>
          </p:cNvSpPr>
          <p:nvPr/>
        </p:nvSpPr>
        <p:spPr bwMode="auto">
          <a:xfrm>
            <a:off x="0" y="5680075"/>
            <a:ext cx="284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rgbClr val="990066"/>
                </a:solidFill>
              </a:rPr>
              <a:t>Wir zahlen Verzugszinsen</a:t>
            </a:r>
          </a:p>
        </p:txBody>
      </p:sp>
      <p:sp>
        <p:nvSpPr>
          <p:cNvPr id="4136" name="Rectangle 32"/>
          <p:cNvSpPr>
            <a:spLocks noChangeArrowheads="1"/>
          </p:cNvSpPr>
          <p:nvPr/>
        </p:nvSpPr>
        <p:spPr bwMode="auto">
          <a:xfrm>
            <a:off x="8183563" y="5773738"/>
            <a:ext cx="1685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de-DE" altLang="de-DE">
                <a:solidFill>
                  <a:schemeClr val="accent1"/>
                </a:solidFill>
              </a:rPr>
              <a:t>Verzugszinsen</a:t>
            </a:r>
          </a:p>
        </p:txBody>
      </p:sp>
      <p:sp>
        <p:nvSpPr>
          <p:cNvPr id="2" name="Line 33"/>
          <p:cNvSpPr>
            <a:spLocks noChangeShapeType="1"/>
          </p:cNvSpPr>
          <p:nvPr/>
        </p:nvSpPr>
        <p:spPr bwMode="auto">
          <a:xfrm>
            <a:off x="50800" y="2895600"/>
            <a:ext cx="9740900" cy="0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5" name="TVSERI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167188" y="10001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2291" name="AutoShape 8"/>
          <p:cNvSpPr>
            <a:spLocks noChangeArrowheads="1"/>
          </p:cNvSpPr>
          <p:nvPr/>
        </p:nvSpPr>
        <p:spPr bwMode="auto">
          <a:xfrm>
            <a:off x="4468813" y="1300163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2292" name="AutoShape 9"/>
          <p:cNvSpPr>
            <a:spLocks noChangeArrowheads="1"/>
          </p:cNvSpPr>
          <p:nvPr/>
        </p:nvSpPr>
        <p:spPr bwMode="auto">
          <a:xfrm>
            <a:off x="3911600" y="1895475"/>
            <a:ext cx="1666875" cy="595313"/>
          </a:xfrm>
          <a:prstGeom prst="leftArrow">
            <a:avLst>
              <a:gd name="adj1" fmla="val 50000"/>
              <a:gd name="adj2" fmla="val 13998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2566988" y="3535363"/>
            <a:ext cx="6145212" cy="83185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</a:t>
            </a:r>
            <a:r>
              <a:rPr lang="de-DE" sz="1600" dirty="0" smtClean="0"/>
              <a:t>HW-Einsatz				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</a:t>
            </a:r>
            <a:r>
              <a:rPr lang="de-DE" sz="1600" dirty="0" smtClean="0"/>
              <a:t>Vorsteuer				  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3180 </a:t>
            </a:r>
            <a:r>
              <a:rPr lang="de-DE" sz="1600" dirty="0" smtClean="0"/>
              <a:t>VB Kreditkartenunternehmen		240,-</a:t>
            </a:r>
            <a:endParaRPr lang="de-DE" sz="1600" dirty="0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2574925" y="5000625"/>
            <a:ext cx="6162675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3180 Verbindlichkeit </a:t>
            </a:r>
            <a:r>
              <a:rPr lang="de-DE" sz="1600" dirty="0" smtClean="0"/>
              <a:t>Kreditkartenunternehmen	240,-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 2800 </a:t>
            </a:r>
            <a:r>
              <a:rPr lang="de-DE" sz="1600" dirty="0" smtClean="0"/>
              <a:t>Bank					240,-</a:t>
            </a:r>
            <a:endParaRPr lang="de-DE" sz="1600" dirty="0"/>
          </a:p>
        </p:txBody>
      </p:sp>
      <p:grpSp>
        <p:nvGrpSpPr>
          <p:cNvPr id="12299" name="Group 20"/>
          <p:cNvGrpSpPr>
            <a:grpSpLocks/>
          </p:cNvGrpSpPr>
          <p:nvPr/>
        </p:nvGrpSpPr>
        <p:grpSpPr bwMode="auto">
          <a:xfrm>
            <a:off x="6670675" y="1336675"/>
            <a:ext cx="2244725" cy="1389063"/>
            <a:chOff x="4021" y="668"/>
            <a:chExt cx="1414" cy="875"/>
          </a:xfrm>
        </p:grpSpPr>
        <p:pic>
          <p:nvPicPr>
            <p:cNvPr id="12307" name="Picture 21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12301" name="Text Box 32"/>
          <p:cNvSpPr txBox="1">
            <a:spLocks noChangeArrowheads="1"/>
          </p:cNvSpPr>
          <p:nvPr/>
        </p:nvSpPr>
        <p:spPr bwMode="auto">
          <a:xfrm>
            <a:off x="276225" y="3744913"/>
            <a:ext cx="1200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Einkauf:</a:t>
            </a:r>
          </a:p>
          <a:p>
            <a:endParaRPr lang="de-AT" altLang="de-DE"/>
          </a:p>
          <a:p>
            <a:endParaRPr lang="de-AT" altLang="de-DE"/>
          </a:p>
          <a:p>
            <a:endParaRPr lang="de-AT" altLang="de-DE"/>
          </a:p>
          <a:p>
            <a:r>
              <a:rPr lang="de-AT" altLang="de-DE"/>
              <a:t>Belastung</a:t>
            </a:r>
          </a:p>
          <a:p>
            <a:r>
              <a:rPr lang="de-AT" altLang="de-DE"/>
              <a:t>der Bank:</a:t>
            </a: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316547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Einkäufe mit Kreditkarten</a:t>
            </a:r>
          </a:p>
        </p:txBody>
      </p:sp>
      <p:pic>
        <p:nvPicPr>
          <p:cNvPr id="12303" name="Picture 433" descr="Lieferant K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350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437"/>
          <p:cNvSpPr txBox="1">
            <a:spLocks noChangeArrowheads="1"/>
          </p:cNvSpPr>
          <p:nvPr/>
        </p:nvSpPr>
        <p:spPr bwMode="auto">
          <a:xfrm>
            <a:off x="1951038" y="22558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2305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2306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 descr="http://www.freeaarpvisacard.com/_/rsrc/1302059541088/home/vi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43" y="2088056"/>
            <a:ext cx="1755702" cy="10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http://www.paylife.at/web/export/download/Downloads/MaestroKarte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278063"/>
            <a:ext cx="17780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34606" y="102584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 dirty="0"/>
              <a:t>Waren</a:t>
            </a:r>
          </a:p>
        </p:txBody>
      </p:sp>
      <p:sp>
        <p:nvSpPr>
          <p:cNvPr id="14340" name="AutoShape 8"/>
          <p:cNvSpPr>
            <a:spLocks noChangeArrowheads="1"/>
          </p:cNvSpPr>
          <p:nvPr/>
        </p:nvSpPr>
        <p:spPr bwMode="auto">
          <a:xfrm>
            <a:off x="4261644" y="1254443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3704431" y="1849755"/>
            <a:ext cx="1666875" cy="595313"/>
          </a:xfrm>
          <a:prstGeom prst="leftArrow">
            <a:avLst>
              <a:gd name="adj1" fmla="val 50000"/>
              <a:gd name="adj2" fmla="val 13998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grpSp>
        <p:nvGrpSpPr>
          <p:cNvPr id="14348" name="Group 20"/>
          <p:cNvGrpSpPr>
            <a:grpSpLocks/>
          </p:cNvGrpSpPr>
          <p:nvPr/>
        </p:nvGrpSpPr>
        <p:grpSpPr bwMode="auto">
          <a:xfrm>
            <a:off x="6463506" y="1290955"/>
            <a:ext cx="2244725" cy="1389063"/>
            <a:chOff x="4021" y="668"/>
            <a:chExt cx="1414" cy="875"/>
          </a:xfrm>
        </p:grpSpPr>
        <p:pic>
          <p:nvPicPr>
            <p:cNvPr id="14355" name="Picture 21" descr="lamr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482632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Einkäufe mit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Bankomatkarten - Maestro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4351" name="Picture 433" descr="Lieferant 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9" y="128936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437"/>
          <p:cNvSpPr txBox="1">
            <a:spLocks noChangeArrowheads="1"/>
          </p:cNvSpPr>
          <p:nvPr/>
        </p:nvSpPr>
        <p:spPr bwMode="auto">
          <a:xfrm>
            <a:off x="1743869" y="221011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4353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4354" name="Grafik 8" descr="bauerpoin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788285" y="4341019"/>
            <a:ext cx="6145212" cy="83185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5010 </a:t>
            </a:r>
            <a:r>
              <a:rPr lang="de-DE" sz="1600" dirty="0" smtClean="0"/>
              <a:t>HW-Einsatz				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</a:t>
            </a:r>
            <a:r>
              <a:rPr lang="de-DE" sz="1600" dirty="0" smtClean="0"/>
              <a:t>Vorsteuer				  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</a:t>
            </a:r>
            <a:r>
              <a:rPr lang="de-DE" sz="1600" dirty="0" smtClean="0"/>
              <a:t>3190 VB Bankomatkarten			240,-</a:t>
            </a:r>
            <a:endParaRPr lang="de-DE" sz="1600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813844" y="5596731"/>
            <a:ext cx="6162675" cy="593725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 smtClean="0"/>
              <a:t>3190 </a:t>
            </a:r>
            <a:r>
              <a:rPr lang="de-DE" sz="1600" dirty="0"/>
              <a:t>Verbindlichkeit </a:t>
            </a:r>
            <a:r>
              <a:rPr lang="de-DE" sz="1600" dirty="0" smtClean="0"/>
              <a:t>Bankomatkarten		240,-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an   2800 </a:t>
            </a:r>
            <a:r>
              <a:rPr lang="de-DE" sz="1600" dirty="0" smtClean="0"/>
              <a:t>Bank					240,-</a:t>
            </a:r>
            <a:endParaRPr lang="de-DE" sz="1600" dirty="0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15144" y="4341019"/>
            <a:ext cx="1200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Einkauf:</a:t>
            </a:r>
          </a:p>
          <a:p>
            <a:endParaRPr lang="de-AT" altLang="de-DE"/>
          </a:p>
          <a:p>
            <a:endParaRPr lang="de-AT" altLang="de-DE"/>
          </a:p>
          <a:p>
            <a:endParaRPr lang="de-AT" altLang="de-DE"/>
          </a:p>
          <a:p>
            <a:r>
              <a:rPr lang="de-AT" altLang="de-DE"/>
              <a:t>Belastung</a:t>
            </a:r>
          </a:p>
          <a:p>
            <a:r>
              <a:rPr lang="de-AT" altLang="de-DE"/>
              <a:t>der Bank:</a:t>
            </a:r>
          </a:p>
        </p:txBody>
      </p:sp>
    </p:spTree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59578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bar und mit </a:t>
            </a:r>
            <a:r>
              <a:rPr lang="de-D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</a:t>
            </a: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&amp; Kreditkarten:</a:t>
            </a:r>
          </a:p>
        </p:txBody>
      </p:sp>
      <p:sp>
        <p:nvSpPr>
          <p:cNvPr id="15363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5364" name="Grafik 8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43000"/>
            <a:ext cx="40782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Textfeld 17"/>
          <p:cNvSpPr txBox="1">
            <a:spLocks noChangeArrowheads="1"/>
          </p:cNvSpPr>
          <p:nvPr/>
        </p:nvSpPr>
        <p:spPr bwMode="auto">
          <a:xfrm>
            <a:off x="101600" y="635000"/>
            <a:ext cx="417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Die Auswertung der  Registrierkasse der</a:t>
            </a:r>
          </a:p>
          <a:p>
            <a:r>
              <a:rPr lang="de-DE" altLang="de-DE" sz="1400"/>
              <a:t>Harper GmbH zeigt am Tagesende folgendes Bild:</a:t>
            </a:r>
          </a:p>
        </p:txBody>
      </p:sp>
      <p:sp>
        <p:nvSpPr>
          <p:cNvPr id="15367" name="Textfeld 18"/>
          <p:cNvSpPr txBox="1">
            <a:spLocks noChangeArrowheads="1"/>
          </p:cNvSpPr>
          <p:nvPr/>
        </p:nvSpPr>
        <p:spPr bwMode="auto">
          <a:xfrm>
            <a:off x="165100" y="4203700"/>
            <a:ext cx="49672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/>
              <a:t>Am 22. Mai erstellt die PAYLIFE Bank folgende Abrechnung:</a:t>
            </a:r>
          </a:p>
          <a:p>
            <a:r>
              <a:rPr lang="de-DE" altLang="de-DE" sz="1400"/>
              <a:t>(B 124) Der Betrag wird auf das Konto der Harper GmbH</a:t>
            </a:r>
          </a:p>
          <a:p>
            <a:r>
              <a:rPr lang="de-DE" altLang="de-DE" sz="1400"/>
              <a:t>Überwiesen:</a:t>
            </a:r>
          </a:p>
          <a:p>
            <a:endParaRPr lang="de-DE" altLang="de-DE" sz="1400"/>
          </a:p>
          <a:p>
            <a:r>
              <a:rPr lang="de-DE" altLang="de-DE" sz="1400"/>
              <a:t>Umsätze:	EUR 128,00 vom 17. 5. 20..</a:t>
            </a:r>
          </a:p>
          <a:p>
            <a:r>
              <a:rPr lang="de-DE" altLang="de-DE" sz="1400"/>
              <a:t>Provision:   EUR 3,33 (netto)</a:t>
            </a:r>
          </a:p>
          <a:p>
            <a:r>
              <a:rPr lang="de-DE" altLang="de-DE" sz="1400"/>
              <a:t>Buchungsentgelt: EUR 1,33 (netto)</a:t>
            </a:r>
          </a:p>
          <a:p>
            <a:r>
              <a:rPr lang="de-DE" altLang="de-DE" sz="1400" b="1"/>
              <a:t>Überweisungsbetrag: EUR 122,40  </a:t>
            </a:r>
          </a:p>
          <a:p>
            <a:endParaRPr lang="de-DE" altLang="de-DE" sz="1400"/>
          </a:p>
        </p:txBody>
      </p:sp>
      <p:pic>
        <p:nvPicPr>
          <p:cNvPr id="15368" name="Picture 26" descr="WMF_Visa_Kart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302">
            <a:off x="3028950" y="5076825"/>
            <a:ext cx="1763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feld 20"/>
          <p:cNvSpPr txBox="1">
            <a:spLocks noChangeArrowheads="1"/>
          </p:cNvSpPr>
          <p:nvPr/>
        </p:nvSpPr>
        <p:spPr bwMode="auto">
          <a:xfrm>
            <a:off x="6388100" y="6350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Buchungen:</a:t>
            </a:r>
          </a:p>
        </p:txBody>
      </p:sp>
      <p:pic>
        <p:nvPicPr>
          <p:cNvPr id="15370" name="Picture 18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60">
            <a:off x="3854450" y="2552700"/>
            <a:ext cx="1373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82700"/>
            <a:ext cx="1570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1"/>
            <a:ext cx="37108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</a:t>
            </a:r>
          </a:p>
        </p:txBody>
      </p:sp>
      <p:sp>
        <p:nvSpPr>
          <p:cNvPr id="244089" name="Rectangle 377"/>
          <p:cNvSpPr>
            <a:spLocks noChangeArrowheads="1"/>
          </p:cNvSpPr>
          <p:nvPr/>
        </p:nvSpPr>
        <p:spPr bwMode="auto">
          <a:xfrm>
            <a:off x="182564" y="1273175"/>
            <a:ext cx="3659187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20.. </a:t>
            </a:r>
            <a:r>
              <a:rPr lang="de-DE" sz="1200" dirty="0" smtClean="0"/>
              <a:t>Lieferforderungen           7.200,-	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an    4000 HW-Erlöse	 </a:t>
            </a:r>
            <a:r>
              <a:rPr lang="de-DE" sz="1200" dirty="0" smtClean="0"/>
              <a:t> 6.000,-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                        </a:t>
            </a:r>
            <a:r>
              <a:rPr lang="de-DE" sz="1200" dirty="0"/>
              <a:t>3500 UST </a:t>
            </a:r>
            <a:r>
              <a:rPr lang="de-DE" sz="1200" dirty="0" smtClean="0"/>
              <a:t>              1.200,-</a:t>
            </a:r>
            <a:endParaRPr lang="de-DE" sz="1200" dirty="0"/>
          </a:p>
        </p:txBody>
      </p:sp>
      <p:sp>
        <p:nvSpPr>
          <p:cNvPr id="16391" name="Rectangle 378"/>
          <p:cNvSpPr>
            <a:spLocks noChangeArrowheads="1"/>
          </p:cNvSpPr>
          <p:nvPr/>
        </p:nvSpPr>
        <p:spPr bwMode="auto">
          <a:xfrm>
            <a:off x="0" y="708025"/>
            <a:ext cx="4021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Ausgangssituation:</a:t>
            </a:r>
          </a:p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 Lieferforderung</a:t>
            </a:r>
          </a:p>
        </p:txBody>
      </p:sp>
      <p:sp>
        <p:nvSpPr>
          <p:cNvPr id="16392" name="Rectangle 387"/>
          <p:cNvSpPr>
            <a:spLocks noChangeArrowheads="1"/>
          </p:cNvSpPr>
          <p:nvPr/>
        </p:nvSpPr>
        <p:spPr bwMode="auto">
          <a:xfrm>
            <a:off x="6516689" y="911226"/>
            <a:ext cx="108183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7415" name="AutoShape 388"/>
          <p:cNvSpPr>
            <a:spLocks noChangeArrowheads="1"/>
          </p:cNvSpPr>
          <p:nvPr/>
        </p:nvSpPr>
        <p:spPr bwMode="auto">
          <a:xfrm>
            <a:off x="6542089" y="1341438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grpSp>
        <p:nvGrpSpPr>
          <p:cNvPr id="16396" name="Group 389"/>
          <p:cNvGrpSpPr>
            <a:grpSpLocks/>
          </p:cNvGrpSpPr>
          <p:nvPr/>
        </p:nvGrpSpPr>
        <p:grpSpPr bwMode="auto">
          <a:xfrm>
            <a:off x="4143375" y="930277"/>
            <a:ext cx="2244725" cy="1389063"/>
            <a:chOff x="4021" y="668"/>
            <a:chExt cx="1414" cy="875"/>
          </a:xfrm>
        </p:grpSpPr>
        <p:pic>
          <p:nvPicPr>
            <p:cNvPr id="16422" name="Picture 390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391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6397" name="Group 392"/>
          <p:cNvGrpSpPr>
            <a:grpSpLocks/>
          </p:cNvGrpSpPr>
          <p:nvPr/>
        </p:nvGrpSpPr>
        <p:grpSpPr bwMode="auto">
          <a:xfrm>
            <a:off x="8229601" y="666751"/>
            <a:ext cx="1538287" cy="1803400"/>
            <a:chOff x="3952" y="612"/>
            <a:chExt cx="969" cy="1136"/>
          </a:xfrm>
        </p:grpSpPr>
        <p:pic>
          <p:nvPicPr>
            <p:cNvPr id="16420" name="Picture 393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394"/>
            <p:cNvSpPr txBox="1">
              <a:spLocks noChangeArrowheads="1"/>
            </p:cNvSpPr>
            <p:nvPr/>
          </p:nvSpPr>
          <p:spPr bwMode="auto">
            <a:xfrm>
              <a:off x="4346" y="1515"/>
              <a:ext cx="575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16398" name="Grafik 8" descr="bauerpoin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091" name="Rectangle 379"/>
          <p:cNvSpPr>
            <a:spLocks noChangeArrowheads="1"/>
          </p:cNvSpPr>
          <p:nvPr/>
        </p:nvSpPr>
        <p:spPr bwMode="auto">
          <a:xfrm>
            <a:off x="1679835" y="3233421"/>
            <a:ext cx="5516304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4092" name="Rectangle 380"/>
          <p:cNvSpPr>
            <a:spLocks noChangeArrowheads="1"/>
          </p:cNvSpPr>
          <p:nvPr/>
        </p:nvSpPr>
        <p:spPr bwMode="auto">
          <a:xfrm>
            <a:off x="1676636" y="3968460"/>
            <a:ext cx="5521089" cy="107786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6409" name="AutoShape 385"/>
          <p:cNvSpPr>
            <a:spLocks noChangeArrowheads="1"/>
          </p:cNvSpPr>
          <p:nvPr/>
        </p:nvSpPr>
        <p:spPr bwMode="auto">
          <a:xfrm>
            <a:off x="7361238" y="3141345"/>
            <a:ext cx="2506662" cy="598488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00B050"/>
                </a:solidFill>
              </a:rPr>
              <a:t>Zahlung</a:t>
            </a:r>
          </a:p>
        </p:txBody>
      </p:sp>
      <p:sp>
        <p:nvSpPr>
          <p:cNvPr id="16410" name="AutoShape 386"/>
          <p:cNvSpPr>
            <a:spLocks noChangeArrowheads="1"/>
          </p:cNvSpPr>
          <p:nvPr/>
        </p:nvSpPr>
        <p:spPr bwMode="auto">
          <a:xfrm>
            <a:off x="7354888" y="3943035"/>
            <a:ext cx="2506662" cy="598487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00B050"/>
                </a:solidFill>
              </a:rPr>
              <a:t>Skonto</a:t>
            </a:r>
          </a:p>
        </p:txBody>
      </p:sp>
      <p:sp>
        <p:nvSpPr>
          <p:cNvPr id="16411" name="Line 7"/>
          <p:cNvSpPr>
            <a:spLocks noChangeShapeType="1"/>
          </p:cNvSpPr>
          <p:nvPr/>
        </p:nvSpPr>
        <p:spPr bwMode="auto">
          <a:xfrm>
            <a:off x="2654653" y="5773638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2" name="Line 8"/>
          <p:cNvSpPr>
            <a:spLocks noChangeShapeType="1"/>
          </p:cNvSpPr>
          <p:nvPr/>
        </p:nvSpPr>
        <p:spPr bwMode="auto">
          <a:xfrm>
            <a:off x="5515327" y="5773640"/>
            <a:ext cx="0" cy="98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3" name="Rectangle 9"/>
          <p:cNvSpPr>
            <a:spLocks noChangeArrowheads="1"/>
          </p:cNvSpPr>
          <p:nvPr/>
        </p:nvSpPr>
        <p:spPr bwMode="auto">
          <a:xfrm>
            <a:off x="2556228" y="5500589"/>
            <a:ext cx="14972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00B050"/>
                </a:solidFill>
              </a:rPr>
              <a:t>20245 Gruber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6414" name="Rectangle 10"/>
          <p:cNvSpPr>
            <a:spLocks noChangeArrowheads="1"/>
          </p:cNvSpPr>
          <p:nvPr/>
        </p:nvSpPr>
        <p:spPr bwMode="auto">
          <a:xfrm>
            <a:off x="4481866" y="5479951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6415" name="Line 26"/>
          <p:cNvSpPr>
            <a:spLocks noChangeShapeType="1"/>
          </p:cNvSpPr>
          <p:nvPr/>
        </p:nvSpPr>
        <p:spPr bwMode="auto">
          <a:xfrm>
            <a:off x="4505677" y="5786338"/>
            <a:ext cx="0" cy="97260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1917099" y="2833568"/>
            <a:ext cx="532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00B050"/>
                </a:solidFill>
              </a:rPr>
              <a:t>Zahlungseingang vom Kunden Gruber abzüglich 2 % Skonto (B):</a:t>
            </a:r>
            <a:endParaRPr lang="de-AT" sz="1400" dirty="0">
              <a:solidFill>
                <a:srgbClr val="00B05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367595" y="249301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Lukas Gruber 20245</a:t>
            </a:r>
            <a:endParaRPr lang="de-AT" sz="1100" dirty="0"/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11703" y="6112401"/>
            <a:ext cx="2244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Kundenkonto:</a:t>
            </a:r>
            <a:endParaRPr lang="de-AT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5020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52435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- Fallbeispiel</a:t>
            </a:r>
          </a:p>
        </p:txBody>
      </p:sp>
      <p:pic>
        <p:nvPicPr>
          <p:cNvPr id="17411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75"/>
            <a:ext cx="5259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3" name="Textfeld 36"/>
          <p:cNvSpPr txBox="1">
            <a:spLocks noChangeArrowheads="1"/>
          </p:cNvSpPr>
          <p:nvPr/>
        </p:nvSpPr>
        <p:spPr bwMode="auto">
          <a:xfrm>
            <a:off x="5438775" y="742950"/>
            <a:ext cx="368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Verbuchung der A 125 aus Sicht der Lamron GmbH</a:t>
            </a:r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r>
              <a:rPr lang="de-AT" altLang="de-DE" sz="1200"/>
              <a:t>Stellen Sie das Konto 200452 dar.</a:t>
            </a:r>
          </a:p>
        </p:txBody>
      </p:sp>
      <p:sp>
        <p:nvSpPr>
          <p:cNvPr id="17414" name="Textfeld 37"/>
          <p:cNvSpPr txBox="1">
            <a:spLocks noChangeArrowheads="1"/>
          </p:cNvSpPr>
          <p:nvPr/>
        </p:nvSpPr>
        <p:spPr bwMode="auto">
          <a:xfrm>
            <a:off x="5924550" y="4029075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Zahlungseingang abz. 2  % Skonto - Buchung:</a:t>
            </a:r>
          </a:p>
          <a:p>
            <a:endParaRPr lang="de-AT" altLang="de-DE" sz="12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14825"/>
            <a:ext cx="664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6" name="Pfeil nach links 39"/>
          <p:cNvSpPr>
            <a:spLocks noChangeArrowheads="1"/>
          </p:cNvSpPr>
          <p:nvPr/>
        </p:nvSpPr>
        <p:spPr bwMode="auto">
          <a:xfrm>
            <a:off x="6229350" y="5905500"/>
            <a:ext cx="895350" cy="304800"/>
          </a:xfrm>
          <a:prstGeom prst="lef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7417" name="Textfeld 40"/>
          <p:cNvSpPr txBox="1">
            <a:spLocks noChangeArrowheads="1"/>
          </p:cNvSpPr>
          <p:nvPr/>
        </p:nvSpPr>
        <p:spPr bwMode="auto">
          <a:xfrm>
            <a:off x="7067550" y="5915025"/>
            <a:ext cx="1912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Welcher Betrag geht ein?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972503"/>
            <a:ext cx="2233136" cy="8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637857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– Fallbeispiel - Lösung</a:t>
            </a:r>
          </a:p>
        </p:txBody>
      </p:sp>
      <p:pic>
        <p:nvPicPr>
          <p:cNvPr id="18435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06475"/>
            <a:ext cx="80772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3784600" y="866777"/>
            <a:ext cx="2244725" cy="1389063"/>
            <a:chOff x="4021" y="668"/>
            <a:chExt cx="1414" cy="875"/>
          </a:xfrm>
        </p:grpSpPr>
        <p:pic>
          <p:nvPicPr>
            <p:cNvPr id="19492" name="Picture 3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32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64275" y="1382713"/>
            <a:ext cx="3517900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5010 </a:t>
            </a:r>
            <a:r>
              <a:rPr lang="de-DE" sz="1200" dirty="0" smtClean="0"/>
              <a:t>HW-Einsatz	5.000,-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2500 </a:t>
            </a:r>
            <a:r>
              <a:rPr lang="de-DE" sz="1200" dirty="0" smtClean="0"/>
              <a:t>Vorsteuer	1.000,-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   an  </a:t>
            </a:r>
            <a:r>
              <a:rPr lang="de-DE" sz="1200" dirty="0" smtClean="0"/>
              <a:t>33011 Lieferantenkonto    6.000,-</a:t>
            </a:r>
            <a:endParaRPr lang="de-DE" sz="1200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1"/>
            <a:ext cx="41388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918325" y="617539"/>
            <a:ext cx="2194512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FF0000"/>
                </a:solidFill>
              </a:rPr>
              <a:t>Ausgangssituation: </a:t>
            </a:r>
          </a:p>
          <a:p>
            <a:r>
              <a:rPr lang="de-DE" altLang="de-DE" sz="1600" b="1" dirty="0">
                <a:solidFill>
                  <a:srgbClr val="FF0000"/>
                </a:solidFill>
              </a:rPr>
              <a:t>Lieferverbindlichkeit</a:t>
            </a: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3163888" y="3365501"/>
            <a:ext cx="61223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3173413" y="4154489"/>
            <a:ext cx="612230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9471" name="AutoShape 25"/>
          <p:cNvSpPr>
            <a:spLocks noChangeArrowheads="1"/>
          </p:cNvSpPr>
          <p:nvPr/>
        </p:nvSpPr>
        <p:spPr bwMode="auto">
          <a:xfrm>
            <a:off x="373063" y="3343275"/>
            <a:ext cx="2506662" cy="598488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FF0000"/>
                </a:solidFill>
              </a:rPr>
              <a:t> Zahlung</a:t>
            </a:r>
          </a:p>
        </p:txBody>
      </p:sp>
      <p:sp>
        <p:nvSpPr>
          <p:cNvPr id="19472" name="AutoShape 26"/>
          <p:cNvSpPr>
            <a:spLocks noChangeArrowheads="1"/>
          </p:cNvSpPr>
          <p:nvPr/>
        </p:nvSpPr>
        <p:spPr bwMode="auto">
          <a:xfrm>
            <a:off x="373063" y="4202115"/>
            <a:ext cx="2506662" cy="598487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FF0000"/>
                </a:solidFill>
              </a:rPr>
              <a:t> Skonto</a:t>
            </a:r>
          </a:p>
        </p:txBody>
      </p:sp>
      <p:sp>
        <p:nvSpPr>
          <p:cNvPr id="18443" name="AutoShape 27"/>
          <p:cNvSpPr>
            <a:spLocks noChangeArrowheads="1"/>
          </p:cNvSpPr>
          <p:nvPr/>
        </p:nvSpPr>
        <p:spPr bwMode="auto">
          <a:xfrm>
            <a:off x="1881189" y="19018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2309814" y="1611313"/>
            <a:ext cx="92166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9477" name="Picture 29" descr="Lieferant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088"/>
            <a:ext cx="1852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114301" y="1747838"/>
            <a:ext cx="1203343" cy="36933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9483" name="Line 7"/>
          <p:cNvSpPr>
            <a:spLocks noChangeShapeType="1"/>
          </p:cNvSpPr>
          <p:nvPr/>
        </p:nvSpPr>
        <p:spPr bwMode="auto">
          <a:xfrm>
            <a:off x="4308169" y="5573295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4" name="Line 8"/>
          <p:cNvSpPr>
            <a:spLocks noChangeShapeType="1"/>
          </p:cNvSpPr>
          <p:nvPr/>
        </p:nvSpPr>
        <p:spPr bwMode="auto">
          <a:xfrm>
            <a:off x="7168843" y="5573297"/>
            <a:ext cx="0" cy="107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5" name="Rectangle 9"/>
          <p:cNvSpPr>
            <a:spLocks noChangeArrowheads="1"/>
          </p:cNvSpPr>
          <p:nvPr/>
        </p:nvSpPr>
        <p:spPr bwMode="auto">
          <a:xfrm>
            <a:off x="4209744" y="5300246"/>
            <a:ext cx="171668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FF0000"/>
                </a:solidFill>
              </a:rPr>
              <a:t>33011 Maier OG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9486" name="Rectangle 10"/>
          <p:cNvSpPr>
            <a:spLocks noChangeArrowheads="1"/>
          </p:cNvSpPr>
          <p:nvPr/>
        </p:nvSpPr>
        <p:spPr bwMode="auto">
          <a:xfrm>
            <a:off x="6135382" y="5279608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9487" name="Line 26"/>
          <p:cNvSpPr>
            <a:spLocks noChangeShapeType="1"/>
          </p:cNvSpPr>
          <p:nvPr/>
        </p:nvSpPr>
        <p:spPr bwMode="auto">
          <a:xfrm>
            <a:off x="6159193" y="5585994"/>
            <a:ext cx="0" cy="106626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91" name="Textfeld 28"/>
          <p:cNvSpPr txBox="1">
            <a:spLocks noChangeArrowheads="1"/>
          </p:cNvSpPr>
          <p:nvPr/>
        </p:nvSpPr>
        <p:spPr bwMode="auto">
          <a:xfrm>
            <a:off x="1509723" y="5902959"/>
            <a:ext cx="252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Lieferantenkonto:</a:t>
            </a:r>
            <a:endParaRPr lang="de-AT" alt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21908" y="2164080"/>
            <a:ext cx="1225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Maier OG 33011</a:t>
            </a:r>
            <a:endParaRPr lang="de-AT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4168310" y="2895600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Banküberweisung an die Maier OG abz. 3 % Skonto:</a:t>
            </a:r>
            <a:endParaRPr lang="de-A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56705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- Fallbeispiel</a:t>
            </a:r>
          </a:p>
        </p:txBody>
      </p:sp>
      <p:sp>
        <p:nvSpPr>
          <p:cNvPr id="20483" name="Textfeld 31"/>
          <p:cNvSpPr txBox="1">
            <a:spLocks noChangeArrowheads="1"/>
          </p:cNvSpPr>
          <p:nvPr/>
        </p:nvSpPr>
        <p:spPr bwMode="auto">
          <a:xfrm>
            <a:off x="5295900" y="676275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Verbuchung der E 452 aus Sicht der Sleepwell GmbH </a:t>
            </a:r>
          </a:p>
          <a:p>
            <a:r>
              <a:rPr lang="de-AT" altLang="de-DE" sz="1200"/>
              <a:t>(Moritz 33999)</a:t>
            </a:r>
          </a:p>
        </p:txBody>
      </p:sp>
      <p:sp>
        <p:nvSpPr>
          <p:cNvPr id="20484" name="Textfeld 32"/>
          <p:cNvSpPr txBox="1">
            <a:spLocks noChangeArrowheads="1"/>
          </p:cNvSpPr>
          <p:nvPr/>
        </p:nvSpPr>
        <p:spPr bwMode="auto">
          <a:xfrm>
            <a:off x="123825" y="4838700"/>
            <a:ext cx="439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 der E 452 abzüglich 3 % Skonto:</a:t>
            </a:r>
          </a:p>
          <a:p>
            <a:r>
              <a:rPr lang="de-AT" altLang="de-DE" sz="1200"/>
              <a:t>Füllen Sie den Zahlschein aus, verbuchen Sie die Zahlung</a:t>
            </a:r>
          </a:p>
          <a:p>
            <a:r>
              <a:rPr lang="de-AT" altLang="de-DE" sz="1200"/>
              <a:t>(B52, 20.5.20.., IBAN Sleepwell: AT42 1200 0000 0008 6644 )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276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6" name="Grafik 4" descr="raiffeis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495675"/>
            <a:ext cx="4886325" cy="336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661987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– Fallbeispiel Lösung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00088"/>
            <a:ext cx="916146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3784600" y="866777"/>
            <a:ext cx="2244725" cy="1389063"/>
            <a:chOff x="4021" y="668"/>
            <a:chExt cx="1414" cy="875"/>
          </a:xfrm>
        </p:grpSpPr>
        <p:pic>
          <p:nvPicPr>
            <p:cNvPr id="19492" name="Picture 3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32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64275" y="1382713"/>
            <a:ext cx="3517900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5010 </a:t>
            </a:r>
            <a:r>
              <a:rPr lang="de-DE" sz="1200" dirty="0" smtClean="0"/>
              <a:t>HW-Einsatz	5.000,-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2500 </a:t>
            </a:r>
            <a:r>
              <a:rPr lang="de-DE" sz="1200" dirty="0" smtClean="0"/>
              <a:t>Vorsteuer	1.000,-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   an  </a:t>
            </a:r>
            <a:r>
              <a:rPr lang="de-DE" sz="1200" dirty="0" smtClean="0"/>
              <a:t>33011 Lieferantenkonto    6.000,-</a:t>
            </a:r>
            <a:endParaRPr lang="de-DE" sz="1200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1"/>
            <a:ext cx="41388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918325" y="617539"/>
            <a:ext cx="2194512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FF0000"/>
                </a:solidFill>
              </a:rPr>
              <a:t>Ausgangssituation: </a:t>
            </a:r>
          </a:p>
          <a:p>
            <a:r>
              <a:rPr lang="de-DE" altLang="de-DE" sz="1600" b="1" dirty="0">
                <a:solidFill>
                  <a:srgbClr val="FF0000"/>
                </a:solidFill>
              </a:rPr>
              <a:t>Lieferverbindlichkeit</a:t>
            </a: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3163888" y="3365501"/>
            <a:ext cx="61223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3173413" y="4154489"/>
            <a:ext cx="612230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9471" name="AutoShape 25"/>
          <p:cNvSpPr>
            <a:spLocks noChangeArrowheads="1"/>
          </p:cNvSpPr>
          <p:nvPr/>
        </p:nvSpPr>
        <p:spPr bwMode="auto">
          <a:xfrm>
            <a:off x="373063" y="3343275"/>
            <a:ext cx="2506662" cy="598488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FF0000"/>
                </a:solidFill>
              </a:rPr>
              <a:t> Zahlung</a:t>
            </a:r>
          </a:p>
        </p:txBody>
      </p:sp>
      <p:sp>
        <p:nvSpPr>
          <p:cNvPr id="19472" name="AutoShape 26"/>
          <p:cNvSpPr>
            <a:spLocks noChangeArrowheads="1"/>
          </p:cNvSpPr>
          <p:nvPr/>
        </p:nvSpPr>
        <p:spPr bwMode="auto">
          <a:xfrm>
            <a:off x="373063" y="4202115"/>
            <a:ext cx="2506662" cy="598487"/>
          </a:xfrm>
          <a:prstGeom prst="rightArrow">
            <a:avLst>
              <a:gd name="adj1" fmla="val 75009"/>
              <a:gd name="adj2" fmla="val 209436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FF0000"/>
                </a:solidFill>
              </a:rPr>
              <a:t> Skonto</a:t>
            </a:r>
          </a:p>
        </p:txBody>
      </p:sp>
      <p:sp>
        <p:nvSpPr>
          <p:cNvPr id="18443" name="AutoShape 27"/>
          <p:cNvSpPr>
            <a:spLocks noChangeArrowheads="1"/>
          </p:cNvSpPr>
          <p:nvPr/>
        </p:nvSpPr>
        <p:spPr bwMode="auto">
          <a:xfrm>
            <a:off x="1881189" y="19018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2309814" y="1611313"/>
            <a:ext cx="92166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9477" name="Picture 29" descr="Lieferant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088"/>
            <a:ext cx="1852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114301" y="1747838"/>
            <a:ext cx="1203343" cy="36933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19483" name="Line 7"/>
          <p:cNvSpPr>
            <a:spLocks noChangeShapeType="1"/>
          </p:cNvSpPr>
          <p:nvPr/>
        </p:nvSpPr>
        <p:spPr bwMode="auto">
          <a:xfrm>
            <a:off x="4308169" y="5573295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4" name="Line 8"/>
          <p:cNvSpPr>
            <a:spLocks noChangeShapeType="1"/>
          </p:cNvSpPr>
          <p:nvPr/>
        </p:nvSpPr>
        <p:spPr bwMode="auto">
          <a:xfrm>
            <a:off x="7168843" y="5573297"/>
            <a:ext cx="0" cy="107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5" name="Rectangle 9"/>
          <p:cNvSpPr>
            <a:spLocks noChangeArrowheads="1"/>
          </p:cNvSpPr>
          <p:nvPr/>
        </p:nvSpPr>
        <p:spPr bwMode="auto">
          <a:xfrm>
            <a:off x="4209744" y="5300246"/>
            <a:ext cx="171668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FF0000"/>
                </a:solidFill>
              </a:rPr>
              <a:t>33011 Maier OG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9486" name="Rectangle 10"/>
          <p:cNvSpPr>
            <a:spLocks noChangeArrowheads="1"/>
          </p:cNvSpPr>
          <p:nvPr/>
        </p:nvSpPr>
        <p:spPr bwMode="auto">
          <a:xfrm>
            <a:off x="6135382" y="5279608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9487" name="Line 26"/>
          <p:cNvSpPr>
            <a:spLocks noChangeShapeType="1"/>
          </p:cNvSpPr>
          <p:nvPr/>
        </p:nvSpPr>
        <p:spPr bwMode="auto">
          <a:xfrm>
            <a:off x="6159193" y="5585994"/>
            <a:ext cx="0" cy="106626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91" name="Textfeld 28"/>
          <p:cNvSpPr txBox="1">
            <a:spLocks noChangeArrowheads="1"/>
          </p:cNvSpPr>
          <p:nvPr/>
        </p:nvSpPr>
        <p:spPr bwMode="auto">
          <a:xfrm>
            <a:off x="1509723" y="5902959"/>
            <a:ext cx="25218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Lieferantenkonto:</a:t>
            </a:r>
            <a:endParaRPr lang="de-AT" alt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21908" y="2164080"/>
            <a:ext cx="1225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Maier OG 33011</a:t>
            </a:r>
            <a:endParaRPr lang="de-AT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4168310" y="2895600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Banküberweisung an die Maier OG abz. 3 % Skonto:</a:t>
            </a:r>
            <a:endParaRPr lang="de-A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46958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</a:t>
            </a:r>
          </a:p>
        </p:txBody>
      </p:sp>
      <p:graphicFrame>
        <p:nvGraphicFramePr>
          <p:cNvPr id="409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17241"/>
              </p:ext>
            </p:extLst>
          </p:nvPr>
        </p:nvGraphicFramePr>
        <p:xfrm>
          <a:off x="4038600" y="547688"/>
          <a:ext cx="20939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GALLERY" r:id="rId6" imgW="7515000" imgH="9724680" progId="GALLERYClipart">
                  <p:embed/>
                </p:oleObj>
              </mc:Choice>
              <mc:Fallback>
                <p:oleObj name="GALLERY" r:id="rId6" imgW="7515000" imgH="97246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7688"/>
                        <a:ext cx="209391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322763" y="1065213"/>
            <a:ext cx="16256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>
                <a:solidFill>
                  <a:srgbClr val="009900"/>
                </a:solidFill>
              </a:rPr>
              <a:t>Rechnung</a:t>
            </a:r>
            <a:endParaRPr lang="de-DE" altLang="de-DE" b="1"/>
          </a:p>
          <a:p>
            <a:endParaRPr lang="de-DE" altLang="de-DE"/>
          </a:p>
          <a:p>
            <a:r>
              <a:rPr lang="de-DE" altLang="de-DE"/>
              <a:t>netto  4.000,--</a:t>
            </a:r>
          </a:p>
          <a:p>
            <a:r>
              <a:rPr lang="de-DE" altLang="de-DE" u="sng"/>
              <a:t>+20%    800,--</a:t>
            </a:r>
          </a:p>
          <a:p>
            <a:r>
              <a:rPr lang="de-DE" altLang="de-DE"/>
              <a:t>btto    4.800,--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5400" y="1717675"/>
            <a:ext cx="4089400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344613"/>
            <a:ext cx="210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schemeClr val="accent6">
                    <a:lumMod val="50000"/>
                  </a:schemeClr>
                </a:solidFill>
              </a:rPr>
              <a:t>Wir kaufen ein: ER</a:t>
            </a: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3773488" y="2963863"/>
            <a:ext cx="269945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 smtClean="0">
                <a:solidFill>
                  <a:srgbClr val="FF0000"/>
                </a:solidFill>
              </a:rPr>
              <a:t>Zahlung der Rechnung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26988" y="3433763"/>
            <a:ext cx="43180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202363" y="1725613"/>
            <a:ext cx="3582987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6178550" y="1384300"/>
            <a:ext cx="204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accent1"/>
                </a:solidFill>
              </a:rPr>
              <a:t>Wir verkaufen: AR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935663" y="3440113"/>
            <a:ext cx="3849687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4117" name="Rectangle 16"/>
          <p:cNvSpPr>
            <a:spLocks noChangeArrowheads="1"/>
          </p:cNvSpPr>
          <p:nvPr/>
        </p:nvSpPr>
        <p:spPr bwMode="auto">
          <a:xfrm>
            <a:off x="0" y="3063875"/>
            <a:ext cx="276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accent6">
                    <a:lumMod val="50000"/>
                  </a:schemeClr>
                </a:solidFill>
              </a:rPr>
              <a:t>Wir zahlen die Rechnung</a:t>
            </a:r>
          </a:p>
        </p:txBody>
      </p:sp>
      <p:sp>
        <p:nvSpPr>
          <p:cNvPr id="4118" name="Rectangle 17"/>
          <p:cNvSpPr>
            <a:spLocks noChangeArrowheads="1"/>
          </p:cNvSpPr>
          <p:nvPr/>
        </p:nvSpPr>
        <p:spPr bwMode="auto">
          <a:xfrm>
            <a:off x="7959725" y="3119438"/>
            <a:ext cx="1839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de-DE" altLang="de-DE">
                <a:solidFill>
                  <a:schemeClr val="accent1"/>
                </a:solidFill>
              </a:rPr>
              <a:t>Der Kunde zahlt</a:t>
            </a:r>
          </a:p>
        </p:txBody>
      </p:sp>
      <p:sp>
        <p:nvSpPr>
          <p:cNvPr id="4120" name="Rectangle 22"/>
          <p:cNvSpPr>
            <a:spLocks noChangeArrowheads="1"/>
          </p:cNvSpPr>
          <p:nvPr/>
        </p:nvSpPr>
        <p:spPr bwMode="auto">
          <a:xfrm>
            <a:off x="3013592" y="4222664"/>
            <a:ext cx="436658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b="1" dirty="0">
                <a:solidFill>
                  <a:srgbClr val="FF0000"/>
                </a:solidFill>
              </a:rPr>
              <a:t>Zahlung zu spät: </a:t>
            </a:r>
            <a:r>
              <a:rPr lang="de-DE" altLang="de-DE" b="1" dirty="0" smtClean="0">
                <a:solidFill>
                  <a:srgbClr val="FF0000"/>
                </a:solidFill>
              </a:rPr>
              <a:t>Mahnung/Belastung!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0" y="4894263"/>
            <a:ext cx="43180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5908675" y="4900613"/>
            <a:ext cx="3849688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4127" name="Rectangle 25"/>
          <p:cNvSpPr>
            <a:spLocks noChangeArrowheads="1"/>
          </p:cNvSpPr>
          <p:nvPr/>
        </p:nvSpPr>
        <p:spPr bwMode="auto">
          <a:xfrm>
            <a:off x="0" y="4524375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accent6">
                    <a:lumMod val="50000"/>
                  </a:schemeClr>
                </a:solidFill>
              </a:rPr>
              <a:t>Wir zahlen Mahnspesen</a:t>
            </a:r>
          </a:p>
        </p:txBody>
      </p:sp>
      <p:sp>
        <p:nvSpPr>
          <p:cNvPr id="4128" name="Rectangle 26"/>
          <p:cNvSpPr>
            <a:spLocks noChangeArrowheads="1"/>
          </p:cNvSpPr>
          <p:nvPr/>
        </p:nvSpPr>
        <p:spPr bwMode="auto">
          <a:xfrm>
            <a:off x="7069138" y="4656138"/>
            <a:ext cx="27876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de-DE" altLang="de-DE">
                <a:solidFill>
                  <a:schemeClr val="accent1"/>
                </a:solidFill>
              </a:rPr>
              <a:t>Kunde zahlt Mahnspesen</a:t>
            </a:r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38100" y="6011863"/>
            <a:ext cx="4318000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5946775" y="6018213"/>
            <a:ext cx="3849688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4135" name="Rectangle 31"/>
          <p:cNvSpPr>
            <a:spLocks noChangeArrowheads="1"/>
          </p:cNvSpPr>
          <p:nvPr/>
        </p:nvSpPr>
        <p:spPr bwMode="auto">
          <a:xfrm>
            <a:off x="0" y="5680075"/>
            <a:ext cx="284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accent6">
                    <a:lumMod val="50000"/>
                  </a:schemeClr>
                </a:solidFill>
              </a:rPr>
              <a:t>Wir zahlen Verzugszinsen</a:t>
            </a:r>
          </a:p>
        </p:txBody>
      </p:sp>
      <p:sp>
        <p:nvSpPr>
          <p:cNvPr id="4136" name="Rectangle 32"/>
          <p:cNvSpPr>
            <a:spLocks noChangeArrowheads="1"/>
          </p:cNvSpPr>
          <p:nvPr/>
        </p:nvSpPr>
        <p:spPr bwMode="auto">
          <a:xfrm>
            <a:off x="8183563" y="5773738"/>
            <a:ext cx="1685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de-DE" altLang="de-DE">
                <a:solidFill>
                  <a:schemeClr val="accent1"/>
                </a:solidFill>
              </a:rPr>
              <a:t>Verzugszinsen</a:t>
            </a:r>
          </a:p>
        </p:txBody>
      </p:sp>
      <p:sp>
        <p:nvSpPr>
          <p:cNvPr id="2" name="Line 33"/>
          <p:cNvSpPr>
            <a:spLocks noChangeShapeType="1"/>
          </p:cNvSpPr>
          <p:nvPr/>
        </p:nvSpPr>
        <p:spPr bwMode="auto">
          <a:xfrm>
            <a:off x="50800" y="2895600"/>
            <a:ext cx="9740900" cy="0"/>
          </a:xfrm>
          <a:prstGeom prst="line">
            <a:avLst/>
          </a:prstGeom>
          <a:noFill/>
          <a:ln w="12700">
            <a:solidFill>
              <a:schemeClr val="accent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25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286826"/>
              </p:ext>
            </p:extLst>
          </p:nvPr>
        </p:nvGraphicFramePr>
        <p:xfrm>
          <a:off x="4431117" y="4946650"/>
          <a:ext cx="1408892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GALLERY" r:id="rId8" imgW="7515000" imgH="9724680" progId="GALLERYClipart">
                  <p:embed/>
                </p:oleObj>
              </mc:Choice>
              <mc:Fallback>
                <p:oleObj name="GALLERY" r:id="rId8" imgW="7515000" imgH="97246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117" y="4946650"/>
                        <a:ext cx="1408892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572000" y="5169656"/>
            <a:ext cx="1249765" cy="12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b="1" dirty="0" smtClean="0">
                <a:solidFill>
                  <a:srgbClr val="FF0000"/>
                </a:solidFill>
              </a:rPr>
              <a:t>Belastung</a:t>
            </a:r>
            <a:endParaRPr lang="de-DE" altLang="de-DE" sz="1200" b="1" dirty="0">
              <a:solidFill>
                <a:srgbClr val="FF0000"/>
              </a:solidFill>
            </a:endParaRPr>
          </a:p>
          <a:p>
            <a:pPr algn="ctr"/>
            <a:r>
              <a:rPr lang="de-DE" altLang="de-DE" sz="1200" dirty="0" smtClean="0"/>
              <a:t>40,--</a:t>
            </a:r>
          </a:p>
          <a:p>
            <a:pPr algn="ctr"/>
            <a:r>
              <a:rPr lang="de-DE" altLang="de-DE" sz="1200" dirty="0" smtClean="0"/>
              <a:t>Mahnspesen</a:t>
            </a:r>
          </a:p>
          <a:p>
            <a:pPr algn="ctr"/>
            <a:endParaRPr lang="de-DE" altLang="de-DE" sz="1200" dirty="0" smtClean="0"/>
          </a:p>
          <a:p>
            <a:pPr algn="ctr"/>
            <a:r>
              <a:rPr lang="de-DE" altLang="de-DE" sz="1200" dirty="0" smtClean="0"/>
              <a:t>12,-</a:t>
            </a:r>
          </a:p>
          <a:p>
            <a:pPr algn="ctr"/>
            <a:r>
              <a:rPr lang="de-DE" altLang="de-DE" sz="1200" dirty="0" smtClean="0"/>
              <a:t>Verzugszinsen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76548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5" name="TVSERI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0"/>
          <p:cNvGrpSpPr>
            <a:grpSpLocks/>
          </p:cNvGrpSpPr>
          <p:nvPr/>
        </p:nvGrpSpPr>
        <p:grpSpPr bwMode="auto">
          <a:xfrm>
            <a:off x="3784600" y="866777"/>
            <a:ext cx="2244725" cy="1389063"/>
            <a:chOff x="4021" y="668"/>
            <a:chExt cx="1414" cy="875"/>
          </a:xfrm>
        </p:grpSpPr>
        <p:pic>
          <p:nvPicPr>
            <p:cNvPr id="19492" name="Picture 3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 Box 32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264275" y="1382713"/>
            <a:ext cx="3517900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5010 </a:t>
            </a:r>
            <a:r>
              <a:rPr lang="de-DE" sz="1200" dirty="0" smtClean="0"/>
              <a:t>HW-Einsatz	5.000,-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2500 </a:t>
            </a:r>
            <a:r>
              <a:rPr lang="de-DE" sz="1200" dirty="0" smtClean="0"/>
              <a:t>Vorsteuer	1.000,-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   an  </a:t>
            </a:r>
            <a:r>
              <a:rPr lang="de-DE" sz="1200" dirty="0" smtClean="0"/>
              <a:t>33011 Lieferantenkonto    6.000,-</a:t>
            </a:r>
            <a:endParaRPr lang="de-DE" sz="1200" dirty="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1"/>
            <a:ext cx="41388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6918325" y="617539"/>
            <a:ext cx="2194512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FF0000"/>
                </a:solidFill>
              </a:rPr>
              <a:t>Ausgangssituation: </a:t>
            </a:r>
          </a:p>
          <a:p>
            <a:r>
              <a:rPr lang="de-DE" altLang="de-DE" sz="1600" b="1" dirty="0">
                <a:solidFill>
                  <a:srgbClr val="FF0000"/>
                </a:solidFill>
              </a:rPr>
              <a:t>Lieferverbindlichkeit</a:t>
            </a: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18443" name="AutoShape 27"/>
          <p:cNvSpPr>
            <a:spLocks noChangeArrowheads="1"/>
          </p:cNvSpPr>
          <p:nvPr/>
        </p:nvSpPr>
        <p:spPr bwMode="auto">
          <a:xfrm>
            <a:off x="1881189" y="1901825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2309814" y="1611313"/>
            <a:ext cx="92166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19477" name="Picture 29" descr="Lieferant K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088"/>
            <a:ext cx="18526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114301" y="1747838"/>
            <a:ext cx="1203343" cy="36933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1908" y="2164080"/>
            <a:ext cx="1225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Maier OG 33011</a:t>
            </a:r>
            <a:endParaRPr lang="de-AT" sz="11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137826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1"/>
            <a:ext cx="37108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</a:t>
            </a:r>
          </a:p>
        </p:txBody>
      </p:sp>
      <p:sp>
        <p:nvSpPr>
          <p:cNvPr id="244089" name="Rectangle 377"/>
          <p:cNvSpPr>
            <a:spLocks noChangeArrowheads="1"/>
          </p:cNvSpPr>
          <p:nvPr/>
        </p:nvSpPr>
        <p:spPr bwMode="auto">
          <a:xfrm>
            <a:off x="182564" y="1273175"/>
            <a:ext cx="3659187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20.. </a:t>
            </a:r>
            <a:r>
              <a:rPr lang="de-DE" sz="1200" dirty="0" smtClean="0"/>
              <a:t>Lieferforderungen           7.200,-	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an    4000 HW-Erlöse	 </a:t>
            </a:r>
            <a:r>
              <a:rPr lang="de-DE" sz="1200" dirty="0" smtClean="0"/>
              <a:t> 6.000,-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                        </a:t>
            </a:r>
            <a:r>
              <a:rPr lang="de-DE" sz="1200" dirty="0"/>
              <a:t>3500 UST </a:t>
            </a:r>
            <a:r>
              <a:rPr lang="de-DE" sz="1200" dirty="0" smtClean="0"/>
              <a:t>              1.200,-</a:t>
            </a:r>
            <a:endParaRPr lang="de-DE" sz="1200" dirty="0"/>
          </a:p>
        </p:txBody>
      </p:sp>
      <p:sp>
        <p:nvSpPr>
          <p:cNvPr id="16391" name="Rectangle 378"/>
          <p:cNvSpPr>
            <a:spLocks noChangeArrowheads="1"/>
          </p:cNvSpPr>
          <p:nvPr/>
        </p:nvSpPr>
        <p:spPr bwMode="auto">
          <a:xfrm>
            <a:off x="0" y="708025"/>
            <a:ext cx="4021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Ausgangssituation:</a:t>
            </a:r>
          </a:p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 Lieferforderung</a:t>
            </a:r>
          </a:p>
        </p:txBody>
      </p:sp>
      <p:sp>
        <p:nvSpPr>
          <p:cNvPr id="16392" name="Rectangle 387"/>
          <p:cNvSpPr>
            <a:spLocks noChangeArrowheads="1"/>
          </p:cNvSpPr>
          <p:nvPr/>
        </p:nvSpPr>
        <p:spPr bwMode="auto">
          <a:xfrm>
            <a:off x="6516689" y="911226"/>
            <a:ext cx="108183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7415" name="AutoShape 388"/>
          <p:cNvSpPr>
            <a:spLocks noChangeArrowheads="1"/>
          </p:cNvSpPr>
          <p:nvPr/>
        </p:nvSpPr>
        <p:spPr bwMode="auto">
          <a:xfrm>
            <a:off x="6542089" y="1341438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grpSp>
        <p:nvGrpSpPr>
          <p:cNvPr id="16396" name="Group 389"/>
          <p:cNvGrpSpPr>
            <a:grpSpLocks/>
          </p:cNvGrpSpPr>
          <p:nvPr/>
        </p:nvGrpSpPr>
        <p:grpSpPr bwMode="auto">
          <a:xfrm>
            <a:off x="4143375" y="930277"/>
            <a:ext cx="2244725" cy="1389063"/>
            <a:chOff x="4021" y="668"/>
            <a:chExt cx="1414" cy="875"/>
          </a:xfrm>
        </p:grpSpPr>
        <p:pic>
          <p:nvPicPr>
            <p:cNvPr id="16422" name="Picture 390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391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6397" name="Group 392"/>
          <p:cNvGrpSpPr>
            <a:grpSpLocks/>
          </p:cNvGrpSpPr>
          <p:nvPr/>
        </p:nvGrpSpPr>
        <p:grpSpPr bwMode="auto">
          <a:xfrm>
            <a:off x="8229601" y="666751"/>
            <a:ext cx="1538287" cy="1803400"/>
            <a:chOff x="3952" y="612"/>
            <a:chExt cx="969" cy="1136"/>
          </a:xfrm>
        </p:grpSpPr>
        <p:pic>
          <p:nvPicPr>
            <p:cNvPr id="16420" name="Picture 393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394"/>
            <p:cNvSpPr txBox="1">
              <a:spLocks noChangeArrowheads="1"/>
            </p:cNvSpPr>
            <p:nvPr/>
          </p:nvSpPr>
          <p:spPr bwMode="auto">
            <a:xfrm>
              <a:off x="4346" y="1515"/>
              <a:ext cx="575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16398" name="Grafik 8" descr="bauerpoin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091" name="Rectangle 379"/>
          <p:cNvSpPr>
            <a:spLocks noChangeArrowheads="1"/>
          </p:cNvSpPr>
          <p:nvPr/>
        </p:nvSpPr>
        <p:spPr bwMode="auto">
          <a:xfrm>
            <a:off x="1679835" y="3233421"/>
            <a:ext cx="5516304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244092" name="Rectangle 380"/>
          <p:cNvSpPr>
            <a:spLocks noChangeArrowheads="1"/>
          </p:cNvSpPr>
          <p:nvPr/>
        </p:nvSpPr>
        <p:spPr bwMode="auto">
          <a:xfrm>
            <a:off x="1676636" y="3968460"/>
            <a:ext cx="5521089" cy="1077860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 smtClean="0"/>
          </a:p>
          <a:p>
            <a:pPr>
              <a:tabLst>
                <a:tab pos="666750" algn="l"/>
                <a:tab pos="2286000" algn="l"/>
              </a:tabLst>
              <a:defRPr/>
            </a:pPr>
            <a:endParaRPr lang="de-DE" sz="1600" dirty="0"/>
          </a:p>
        </p:txBody>
      </p:sp>
      <p:sp>
        <p:nvSpPr>
          <p:cNvPr id="16409" name="AutoShape 385"/>
          <p:cNvSpPr>
            <a:spLocks noChangeArrowheads="1"/>
          </p:cNvSpPr>
          <p:nvPr/>
        </p:nvSpPr>
        <p:spPr bwMode="auto">
          <a:xfrm>
            <a:off x="7361238" y="3141345"/>
            <a:ext cx="2506662" cy="598488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00B050"/>
                </a:solidFill>
              </a:rPr>
              <a:t>Zahlung</a:t>
            </a:r>
          </a:p>
        </p:txBody>
      </p:sp>
      <p:sp>
        <p:nvSpPr>
          <p:cNvPr id="16410" name="AutoShape 386"/>
          <p:cNvSpPr>
            <a:spLocks noChangeArrowheads="1"/>
          </p:cNvSpPr>
          <p:nvPr/>
        </p:nvSpPr>
        <p:spPr bwMode="auto">
          <a:xfrm>
            <a:off x="7354888" y="3943035"/>
            <a:ext cx="2506662" cy="598487"/>
          </a:xfrm>
          <a:prstGeom prst="leftArrow">
            <a:avLst>
              <a:gd name="adj1" fmla="val 75009"/>
              <a:gd name="adj2" fmla="val 209397"/>
            </a:avLst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rgbClr val="00B050"/>
                </a:solidFill>
              </a:rPr>
              <a:t>Skonto</a:t>
            </a:r>
          </a:p>
        </p:txBody>
      </p:sp>
      <p:sp>
        <p:nvSpPr>
          <p:cNvPr id="16411" name="Line 7"/>
          <p:cNvSpPr>
            <a:spLocks noChangeShapeType="1"/>
          </p:cNvSpPr>
          <p:nvPr/>
        </p:nvSpPr>
        <p:spPr bwMode="auto">
          <a:xfrm>
            <a:off x="2654653" y="5773638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2" name="Line 8"/>
          <p:cNvSpPr>
            <a:spLocks noChangeShapeType="1"/>
          </p:cNvSpPr>
          <p:nvPr/>
        </p:nvSpPr>
        <p:spPr bwMode="auto">
          <a:xfrm>
            <a:off x="5515327" y="5773640"/>
            <a:ext cx="0" cy="98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13" name="Rectangle 9"/>
          <p:cNvSpPr>
            <a:spLocks noChangeArrowheads="1"/>
          </p:cNvSpPr>
          <p:nvPr/>
        </p:nvSpPr>
        <p:spPr bwMode="auto">
          <a:xfrm>
            <a:off x="2556228" y="5500589"/>
            <a:ext cx="14972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00B050"/>
                </a:solidFill>
              </a:rPr>
              <a:t>20245 Gruber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6414" name="Rectangle 10"/>
          <p:cNvSpPr>
            <a:spLocks noChangeArrowheads="1"/>
          </p:cNvSpPr>
          <p:nvPr/>
        </p:nvSpPr>
        <p:spPr bwMode="auto">
          <a:xfrm>
            <a:off x="4481866" y="5479951"/>
            <a:ext cx="186749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   </a:t>
            </a:r>
            <a:r>
              <a:rPr lang="de-DE" altLang="de-DE" sz="1400"/>
              <a:t>Soll</a:t>
            </a:r>
            <a:r>
              <a:rPr lang="de-DE" altLang="de-DE"/>
              <a:t>	      </a:t>
            </a:r>
            <a:r>
              <a:rPr lang="de-DE" altLang="de-DE" sz="1400"/>
              <a:t>Haben</a:t>
            </a:r>
          </a:p>
        </p:txBody>
      </p:sp>
      <p:sp>
        <p:nvSpPr>
          <p:cNvPr id="16415" name="Line 26"/>
          <p:cNvSpPr>
            <a:spLocks noChangeShapeType="1"/>
          </p:cNvSpPr>
          <p:nvPr/>
        </p:nvSpPr>
        <p:spPr bwMode="auto">
          <a:xfrm>
            <a:off x="4505677" y="5786338"/>
            <a:ext cx="0" cy="97260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1917099" y="2833568"/>
            <a:ext cx="532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>
                <a:solidFill>
                  <a:srgbClr val="00B050"/>
                </a:solidFill>
              </a:rPr>
              <a:t>Zahlungseingang vom Kunden Gruber abzüglich 2 % Skonto (B):</a:t>
            </a:r>
            <a:endParaRPr lang="de-AT" sz="1400" dirty="0">
              <a:solidFill>
                <a:srgbClr val="00B05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367595" y="249301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Lukas Gruber 20245</a:t>
            </a:r>
            <a:endParaRPr lang="de-AT" sz="1100" dirty="0"/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11703" y="6112401"/>
            <a:ext cx="2244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400" dirty="0" smtClean="0"/>
              <a:t>Darstellung Kundenkonto:</a:t>
            </a:r>
            <a:endParaRPr lang="de-AT" altLang="de-DE" sz="1400" dirty="0"/>
          </a:p>
        </p:txBody>
      </p:sp>
    </p:spTree>
    <p:extLst>
      <p:ext uri="{BB962C8B-B14F-4D97-AF65-F5344CB8AC3E}">
        <p14:creationId xmlns:p14="http://schemas.microsoft.com/office/powerpoint/2010/main" val="15392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1"/>
            <a:ext cx="37108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</a:t>
            </a:r>
          </a:p>
        </p:txBody>
      </p:sp>
      <p:sp>
        <p:nvSpPr>
          <p:cNvPr id="244089" name="Rectangle 377"/>
          <p:cNvSpPr>
            <a:spLocks noChangeArrowheads="1"/>
          </p:cNvSpPr>
          <p:nvPr/>
        </p:nvSpPr>
        <p:spPr bwMode="auto">
          <a:xfrm>
            <a:off x="182564" y="1273175"/>
            <a:ext cx="3659187" cy="646973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20.. </a:t>
            </a:r>
            <a:r>
              <a:rPr lang="de-DE" sz="1200" dirty="0" smtClean="0"/>
              <a:t>Lieferforderungen           7.200,-	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/>
              <a:t>	an    4000 HW-Erlöse	 </a:t>
            </a:r>
            <a:r>
              <a:rPr lang="de-DE" sz="1200" dirty="0" smtClean="0"/>
              <a:t> 6.000,-</a:t>
            </a:r>
            <a:endParaRPr lang="de-DE" sz="12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200" dirty="0" smtClean="0"/>
              <a:t>                        </a:t>
            </a:r>
            <a:r>
              <a:rPr lang="de-DE" sz="1200" dirty="0"/>
              <a:t>3500 UST </a:t>
            </a:r>
            <a:r>
              <a:rPr lang="de-DE" sz="1200" dirty="0" smtClean="0"/>
              <a:t>              1.200,-</a:t>
            </a:r>
            <a:endParaRPr lang="de-DE" sz="1200" dirty="0"/>
          </a:p>
        </p:txBody>
      </p:sp>
      <p:sp>
        <p:nvSpPr>
          <p:cNvPr id="16391" name="Rectangle 378"/>
          <p:cNvSpPr>
            <a:spLocks noChangeArrowheads="1"/>
          </p:cNvSpPr>
          <p:nvPr/>
        </p:nvSpPr>
        <p:spPr bwMode="auto">
          <a:xfrm>
            <a:off x="0" y="708025"/>
            <a:ext cx="4021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Ausgangssituation:</a:t>
            </a:r>
          </a:p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 Lieferforderung</a:t>
            </a:r>
          </a:p>
        </p:txBody>
      </p:sp>
      <p:sp>
        <p:nvSpPr>
          <p:cNvPr id="16392" name="Rectangle 387"/>
          <p:cNvSpPr>
            <a:spLocks noChangeArrowheads="1"/>
          </p:cNvSpPr>
          <p:nvPr/>
        </p:nvSpPr>
        <p:spPr bwMode="auto">
          <a:xfrm>
            <a:off x="6516689" y="911226"/>
            <a:ext cx="108183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400"/>
              <a:t>Waren</a:t>
            </a:r>
          </a:p>
        </p:txBody>
      </p:sp>
      <p:sp>
        <p:nvSpPr>
          <p:cNvPr id="17415" name="AutoShape 388"/>
          <p:cNvSpPr>
            <a:spLocks noChangeArrowheads="1"/>
          </p:cNvSpPr>
          <p:nvPr/>
        </p:nvSpPr>
        <p:spPr bwMode="auto">
          <a:xfrm>
            <a:off x="6542089" y="1341438"/>
            <a:ext cx="1666875" cy="673800"/>
          </a:xfrm>
          <a:prstGeom prst="rightArrow">
            <a:avLst>
              <a:gd name="adj1" fmla="val 50000"/>
              <a:gd name="adj2" fmla="val 140013"/>
            </a:avLst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endParaRPr lang="de-AT" sz="1600"/>
          </a:p>
        </p:txBody>
      </p:sp>
      <p:grpSp>
        <p:nvGrpSpPr>
          <p:cNvPr id="16396" name="Group 389"/>
          <p:cNvGrpSpPr>
            <a:grpSpLocks/>
          </p:cNvGrpSpPr>
          <p:nvPr/>
        </p:nvGrpSpPr>
        <p:grpSpPr bwMode="auto">
          <a:xfrm>
            <a:off x="4143375" y="930277"/>
            <a:ext cx="2244725" cy="1389063"/>
            <a:chOff x="4021" y="668"/>
            <a:chExt cx="1414" cy="875"/>
          </a:xfrm>
        </p:grpSpPr>
        <p:pic>
          <p:nvPicPr>
            <p:cNvPr id="16422" name="Picture 390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3" name="Text Box 391"/>
            <p:cNvSpPr txBox="1">
              <a:spLocks noChangeArrowheads="1"/>
            </p:cNvSpPr>
            <p:nvPr/>
          </p:nvSpPr>
          <p:spPr bwMode="auto">
            <a:xfrm>
              <a:off x="4987" y="681"/>
              <a:ext cx="422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6397" name="Group 392"/>
          <p:cNvGrpSpPr>
            <a:grpSpLocks/>
          </p:cNvGrpSpPr>
          <p:nvPr/>
        </p:nvGrpSpPr>
        <p:grpSpPr bwMode="auto">
          <a:xfrm>
            <a:off x="8229601" y="666751"/>
            <a:ext cx="1538287" cy="1803400"/>
            <a:chOff x="3952" y="612"/>
            <a:chExt cx="969" cy="1136"/>
          </a:xfrm>
        </p:grpSpPr>
        <p:pic>
          <p:nvPicPr>
            <p:cNvPr id="16420" name="Picture 393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1" name="Text Box 394"/>
            <p:cNvSpPr txBox="1">
              <a:spLocks noChangeArrowheads="1"/>
            </p:cNvSpPr>
            <p:nvPr/>
          </p:nvSpPr>
          <p:spPr bwMode="auto">
            <a:xfrm>
              <a:off x="4346" y="1515"/>
              <a:ext cx="575" cy="23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16398" name="Grafik 8" descr="bauerpoin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8367595" y="249301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smtClean="0"/>
              <a:t>Lukas Gruber 20245</a:t>
            </a:r>
            <a:endParaRPr lang="de-AT" sz="11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3102292"/>
            <a:ext cx="141922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58007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Beispiel:</a:t>
            </a:r>
          </a:p>
        </p:txBody>
      </p:sp>
      <p:sp>
        <p:nvSpPr>
          <p:cNvPr id="8195" name="Textfeld 25"/>
          <p:cNvSpPr txBox="1">
            <a:spLocks noChangeArrowheads="1"/>
          </p:cNvSpPr>
          <p:nvPr/>
        </p:nvSpPr>
        <p:spPr bwMode="auto">
          <a:xfrm>
            <a:off x="5511800" y="876300"/>
            <a:ext cx="41084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Verbuchung der Rechnung aus Sicht</a:t>
            </a:r>
          </a:p>
          <a:p>
            <a:r>
              <a:rPr lang="de-DE" altLang="de-DE"/>
              <a:t>des Kunden Bernd Stromberg: (E250, </a:t>
            </a:r>
          </a:p>
          <a:p>
            <a:r>
              <a:rPr lang="de-DE" altLang="de-DE"/>
              <a:t>Domainstar 33015)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Verbuchung der Rechnung aus Sicht</a:t>
            </a:r>
          </a:p>
          <a:p>
            <a:r>
              <a:rPr lang="de-DE" altLang="de-DE"/>
              <a:t>der Domainstar GmbH (AR 4525, </a:t>
            </a:r>
            <a:br>
              <a:rPr lang="de-DE" altLang="de-DE"/>
            </a:br>
            <a:r>
              <a:rPr lang="de-DE" altLang="de-DE"/>
              <a:t>Stromberg 202346, </a:t>
            </a:r>
          </a:p>
          <a:p>
            <a:r>
              <a:rPr lang="de-DE" altLang="de-DE"/>
              <a:t>Ertragskonto 4018 Domainerlöse)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47700"/>
            <a:ext cx="54006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TVSERI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58007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Beispiel:</a:t>
            </a:r>
          </a:p>
        </p:txBody>
      </p:sp>
      <p:sp>
        <p:nvSpPr>
          <p:cNvPr id="9219" name="Textfeld 25"/>
          <p:cNvSpPr txBox="1">
            <a:spLocks noChangeArrowheads="1"/>
          </p:cNvSpPr>
          <p:nvPr/>
        </p:nvSpPr>
        <p:spPr bwMode="auto">
          <a:xfrm>
            <a:off x="5511800" y="876300"/>
            <a:ext cx="43132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Verbuchung der Mahnung aus Sicht</a:t>
            </a:r>
          </a:p>
          <a:p>
            <a:r>
              <a:rPr lang="de-DE" altLang="de-DE"/>
              <a:t>des Kunden Bernd Stromberg: (S 46, </a:t>
            </a:r>
          </a:p>
          <a:p>
            <a:r>
              <a:rPr lang="de-DE" altLang="de-DE"/>
              <a:t>Domainstar 33015)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Verbuchung der Mahnung aus Sicht</a:t>
            </a:r>
          </a:p>
          <a:p>
            <a:r>
              <a:rPr lang="de-DE" altLang="de-DE"/>
              <a:t>der Domainstar GmbH (S 68, Stromberg</a:t>
            </a:r>
          </a:p>
          <a:p>
            <a:r>
              <a:rPr lang="de-DE" altLang="de-DE"/>
              <a:t>202346)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>
            <a:fillRect/>
          </a:stretch>
        </p:blipFill>
        <p:spPr bwMode="auto">
          <a:xfrm>
            <a:off x="63500" y="635000"/>
            <a:ext cx="5532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TVSERI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58007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Beispiel:</a:t>
            </a:r>
          </a:p>
        </p:txBody>
      </p:sp>
      <p:sp>
        <p:nvSpPr>
          <p:cNvPr id="10243" name="Textfeld 25"/>
          <p:cNvSpPr txBox="1">
            <a:spLocks noChangeArrowheads="1"/>
          </p:cNvSpPr>
          <p:nvPr/>
        </p:nvSpPr>
        <p:spPr bwMode="auto">
          <a:xfrm>
            <a:off x="177800" y="685800"/>
            <a:ext cx="989171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Bernd Stromberg bezahlt die ER am 8.7. inkl. der Mahnspesen durch Banküberweisung (B 55)</a:t>
            </a:r>
          </a:p>
          <a:p>
            <a:r>
              <a:rPr lang="de-DE" altLang="de-DE"/>
              <a:t>Füllen Sie den Zahlschein aus und verbuchen Sie die Zahlung (IBAN Stromberg</a:t>
            </a:r>
          </a:p>
          <a:p>
            <a:r>
              <a:rPr lang="de-DE" altLang="de-DE"/>
              <a:t>AT43 45010 00000041250):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Verbuchen Sie den Zahlungseingang aus Sicht der Domainstar GmbH (B 111)</a:t>
            </a:r>
          </a:p>
        </p:txBody>
      </p:sp>
      <p:pic>
        <p:nvPicPr>
          <p:cNvPr id="10244" name="Grafik 4" descr="raiffeis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57363"/>
            <a:ext cx="5197475" cy="3576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TVSERI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57340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Lösung: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60400"/>
            <a:ext cx="73406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TVSERI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2753210" y="1426017"/>
            <a:ext cx="3562898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Warenverkauf gegen Kreditkarte:</a:t>
            </a:r>
          </a:p>
          <a:p>
            <a:r>
              <a:rPr lang="de-DE" altLang="de-DE" dirty="0" smtClean="0"/>
              <a:t>€ 1.200,- inkl. 20 % </a:t>
            </a:r>
            <a:r>
              <a:rPr lang="de-DE" altLang="de-DE" dirty="0" err="1" smtClean="0"/>
              <a:t>USt</a:t>
            </a:r>
            <a:endParaRPr lang="de-DE" altLang="de-DE" dirty="0"/>
          </a:p>
        </p:txBody>
      </p:sp>
      <p:sp>
        <p:nvSpPr>
          <p:cNvPr id="5129" name="AutoShape 386"/>
          <p:cNvSpPr>
            <a:spLocks noChangeArrowheads="1"/>
          </p:cNvSpPr>
          <p:nvPr/>
        </p:nvSpPr>
        <p:spPr bwMode="auto">
          <a:xfrm>
            <a:off x="3490084" y="2300095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5130" name="AutoShape 387"/>
          <p:cNvSpPr>
            <a:spLocks noChangeArrowheads="1"/>
          </p:cNvSpPr>
          <p:nvPr/>
        </p:nvSpPr>
        <p:spPr bwMode="auto">
          <a:xfrm>
            <a:off x="3377371" y="3111307"/>
            <a:ext cx="1666875" cy="595313"/>
          </a:xfrm>
          <a:prstGeom prst="leftArrow">
            <a:avLst>
              <a:gd name="adj1" fmla="val 50000"/>
              <a:gd name="adj2" fmla="val 13998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66716" name="Rectangle 1852"/>
          <p:cNvSpPr>
            <a:spLocks noChangeArrowheads="1"/>
          </p:cNvSpPr>
          <p:nvPr/>
        </p:nvSpPr>
        <p:spPr bwMode="auto">
          <a:xfrm>
            <a:off x="4534658" y="4230495"/>
            <a:ext cx="4479801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2791 Forderungen </a:t>
            </a:r>
            <a:r>
              <a:rPr lang="de-DE" sz="1600" dirty="0" smtClean="0"/>
              <a:t>Visa		1.200,-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 4000 HW-Erlöse	</a:t>
            </a:r>
            <a:r>
              <a:rPr lang="de-DE" sz="1600" dirty="0" smtClean="0"/>
              <a:t>	1.000,-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    3500 UST </a:t>
            </a:r>
            <a:r>
              <a:rPr lang="de-DE" sz="1600" dirty="0" smtClean="0"/>
              <a:t>			   200,-</a:t>
            </a:r>
            <a:endParaRPr lang="de-DE" sz="1600" dirty="0"/>
          </a:p>
        </p:txBody>
      </p:sp>
      <p:grpSp>
        <p:nvGrpSpPr>
          <p:cNvPr id="5140" name="Group 1869"/>
          <p:cNvGrpSpPr>
            <a:grpSpLocks/>
          </p:cNvGrpSpPr>
          <p:nvPr/>
        </p:nvGrpSpPr>
        <p:grpSpPr bwMode="auto">
          <a:xfrm>
            <a:off x="142046" y="2247707"/>
            <a:ext cx="2244725" cy="1389063"/>
            <a:chOff x="4021" y="668"/>
            <a:chExt cx="1414" cy="875"/>
          </a:xfrm>
        </p:grpSpPr>
        <p:pic>
          <p:nvPicPr>
            <p:cNvPr id="5154" name="Picture 1870" descr="lamr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Text Box 1871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5141" name="Group 1875"/>
          <p:cNvGrpSpPr>
            <a:grpSpLocks/>
          </p:cNvGrpSpPr>
          <p:nvPr/>
        </p:nvGrpSpPr>
        <p:grpSpPr bwMode="auto">
          <a:xfrm>
            <a:off x="6145971" y="1933382"/>
            <a:ext cx="1549400" cy="1812925"/>
            <a:chOff x="3952" y="612"/>
            <a:chExt cx="976" cy="1142"/>
          </a:xfrm>
        </p:grpSpPr>
        <p:pic>
          <p:nvPicPr>
            <p:cNvPr id="5152" name="Picture 1876" descr="rentner-mit-einkaufswag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3" name="Text Box 1877"/>
            <p:cNvSpPr txBox="1">
              <a:spLocks noChangeArrowheads="1"/>
            </p:cNvSpPr>
            <p:nvPr/>
          </p:nvSpPr>
          <p:spPr bwMode="auto">
            <a:xfrm>
              <a:off x="4346" y="1515"/>
              <a:ext cx="58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34938" y="120650"/>
            <a:ext cx="32956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mit Kreditkarten</a:t>
            </a:r>
          </a:p>
        </p:txBody>
      </p:sp>
      <p:sp>
        <p:nvSpPr>
          <p:cNvPr id="5146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5147" name="Grafik 8" descr="bauerpoin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47" descr="http://www.freeaarpvisacard.com/_/rsrc/1302059541088/home/vi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3" y="2994819"/>
            <a:ext cx="1755702" cy="10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" name="Picture 51" descr="visa-masterca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05" y="666191"/>
            <a:ext cx="2305979" cy="25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TVSERI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1447800" y="2582863"/>
            <a:ext cx="523875" cy="2095500"/>
          </a:xfrm>
          <a:prstGeom prst="upArrow">
            <a:avLst>
              <a:gd name="adj1" fmla="val 50000"/>
              <a:gd name="adj2" fmla="val 199981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2341563" y="2605088"/>
            <a:ext cx="525462" cy="2095500"/>
          </a:xfrm>
          <a:prstGeom prst="downArrow">
            <a:avLst>
              <a:gd name="adj1" fmla="val 50000"/>
              <a:gd name="adj2" fmla="val 19941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 rot="-5400000">
            <a:off x="-171266" y="3435713"/>
            <a:ext cx="239168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dirty="0" smtClean="0"/>
              <a:t>Abrechnung abz. 3 %</a:t>
            </a:r>
          </a:p>
          <a:p>
            <a:pPr algn="ctr"/>
            <a:r>
              <a:rPr lang="de-DE" altLang="de-DE" dirty="0" smtClean="0"/>
              <a:t>Provision</a:t>
            </a:r>
            <a:endParaRPr lang="de-DE" altLang="de-DE" dirty="0"/>
          </a:p>
        </p:txBody>
      </p:sp>
      <p:sp>
        <p:nvSpPr>
          <p:cNvPr id="166717" name="Rectangle 1853"/>
          <p:cNvSpPr>
            <a:spLocks noChangeArrowheads="1"/>
          </p:cNvSpPr>
          <p:nvPr/>
        </p:nvSpPr>
        <p:spPr bwMode="auto">
          <a:xfrm>
            <a:off x="3413125" y="4708525"/>
            <a:ext cx="4419600" cy="1324081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2800   	</a:t>
            </a:r>
            <a:r>
              <a:rPr lang="de-DE" sz="1600" dirty="0" smtClean="0"/>
              <a:t>Bank	1.164,-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7792	Provisionen</a:t>
            </a:r>
            <a:r>
              <a:rPr lang="de-DE" sz="1600" dirty="0" smtClean="0"/>
              <a:t>...	     30,-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  	</a:t>
            </a:r>
            <a:r>
              <a:rPr lang="de-DE" sz="1600" dirty="0" smtClean="0"/>
              <a:t>Vorsteuer                    6,-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2791 Forderungen </a:t>
            </a:r>
            <a:r>
              <a:rPr lang="de-DE" sz="1600" dirty="0" smtClean="0"/>
              <a:t>Visa 1.200,-	</a:t>
            </a:r>
            <a:endParaRPr lang="de-DE" sz="1600" dirty="0"/>
          </a:p>
        </p:txBody>
      </p:sp>
      <p:sp>
        <p:nvSpPr>
          <p:cNvPr id="5139" name="Rectangle 1867"/>
          <p:cNvSpPr>
            <a:spLocks noChangeArrowheads="1"/>
          </p:cNvSpPr>
          <p:nvPr/>
        </p:nvSpPr>
        <p:spPr bwMode="auto">
          <a:xfrm>
            <a:off x="2933700" y="3174547"/>
            <a:ext cx="1168400" cy="857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b="1" dirty="0"/>
              <a:t>Beleg</a:t>
            </a:r>
          </a:p>
          <a:p>
            <a:pPr algn="ctr"/>
            <a:endParaRPr lang="de-DE" altLang="de-DE" b="1" dirty="0"/>
          </a:p>
          <a:p>
            <a:pPr algn="ctr"/>
            <a:endParaRPr lang="de-DE" altLang="de-DE" b="1" dirty="0"/>
          </a:p>
        </p:txBody>
      </p:sp>
      <p:grpSp>
        <p:nvGrpSpPr>
          <p:cNvPr id="5140" name="Group 1869"/>
          <p:cNvGrpSpPr>
            <a:grpSpLocks/>
          </p:cNvGrpSpPr>
          <p:nvPr/>
        </p:nvGrpSpPr>
        <p:grpSpPr bwMode="auto">
          <a:xfrm>
            <a:off x="752475" y="1133475"/>
            <a:ext cx="2244725" cy="1389063"/>
            <a:chOff x="4021" y="668"/>
            <a:chExt cx="1414" cy="875"/>
          </a:xfrm>
        </p:grpSpPr>
        <p:pic>
          <p:nvPicPr>
            <p:cNvPr id="5154" name="Picture 1870" descr="lamr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Text Box 1871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5143" name="Picture 1881" descr="building_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4476750"/>
            <a:ext cx="20129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883" descr="visa_france_300d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3"/>
          <a:stretch>
            <a:fillRect/>
          </a:stretch>
        </p:blipFill>
        <p:spPr bwMode="auto">
          <a:xfrm>
            <a:off x="2244725" y="4784725"/>
            <a:ext cx="720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34938" y="120650"/>
            <a:ext cx="73693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Abrechnung der Kreditkarten mit der Kreditkartengesellschaft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46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5147" name="Grafik 8" descr="bauerpoint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471636"/>
            <a:ext cx="1022350" cy="4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visa-mastercar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69913"/>
            <a:ext cx="4200525" cy="46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1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TVSERI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173038" y="152400"/>
            <a:ext cx="485190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mit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Bankomatkarten - Maestro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AutoShape 2608"/>
          <p:cNvSpPr>
            <a:spLocks noChangeArrowheads="1"/>
          </p:cNvSpPr>
          <p:nvPr/>
        </p:nvSpPr>
        <p:spPr bwMode="auto">
          <a:xfrm>
            <a:off x="2911475" y="2747963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4344" name="Rectangle 2616"/>
          <p:cNvSpPr>
            <a:spLocks noChangeArrowheads="1"/>
          </p:cNvSpPr>
          <p:nvPr/>
        </p:nvSpPr>
        <p:spPr bwMode="auto">
          <a:xfrm>
            <a:off x="343723" y="3634277"/>
            <a:ext cx="6451258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2794 (2795) Forderungen Bankomatkarten (Quick</a:t>
            </a:r>
            <a:r>
              <a:rPr lang="de-DE" sz="1600" dirty="0" smtClean="0"/>
              <a:t>)	    1.200,-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 4000 HW-Erlöse	</a:t>
            </a:r>
            <a:r>
              <a:rPr lang="de-DE" sz="1600" dirty="0" smtClean="0"/>
              <a:t>			1.000,-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                3500 UST </a:t>
            </a:r>
            <a:r>
              <a:rPr lang="de-DE" sz="1600" dirty="0" smtClean="0"/>
              <a:t>					   200,-</a:t>
            </a:r>
            <a:endParaRPr lang="de-DE" sz="1600" dirty="0"/>
          </a:p>
        </p:txBody>
      </p:sp>
      <p:sp>
        <p:nvSpPr>
          <p:cNvPr id="204346" name="Rectangle 2618"/>
          <p:cNvSpPr>
            <a:spLocks noChangeArrowheads="1"/>
          </p:cNvSpPr>
          <p:nvPr/>
        </p:nvSpPr>
        <p:spPr bwMode="auto">
          <a:xfrm>
            <a:off x="359599" y="4794250"/>
            <a:ext cx="6435381" cy="585418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2800 </a:t>
            </a:r>
            <a:r>
              <a:rPr lang="de-DE" sz="1600" dirty="0" smtClean="0"/>
              <a:t>Bank                                    		      1.200,-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    	an   2794 (2795) Ford. Bankomatkarten (Quick</a:t>
            </a:r>
            <a:r>
              <a:rPr lang="de-DE" sz="1600" dirty="0" smtClean="0"/>
              <a:t>)          1.200,-</a:t>
            </a:r>
            <a:endParaRPr lang="de-DE" sz="1600" dirty="0"/>
          </a:p>
        </p:txBody>
      </p:sp>
      <p:sp>
        <p:nvSpPr>
          <p:cNvPr id="204347" name="Rectangle 2619"/>
          <p:cNvSpPr>
            <a:spLocks noChangeArrowheads="1"/>
          </p:cNvSpPr>
          <p:nvPr/>
        </p:nvSpPr>
        <p:spPr bwMode="auto">
          <a:xfrm>
            <a:off x="359599" y="5670550"/>
            <a:ext cx="6435382" cy="831639"/>
          </a:xfrm>
          <a:prstGeom prst="rect">
            <a:avLst/>
          </a:prstGeom>
          <a:solidFill>
            <a:schemeClr val="bg1"/>
          </a:solidFill>
          <a:ln w="12700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7792	Provisionen Kredit- </a:t>
            </a:r>
            <a:r>
              <a:rPr lang="de-DE" sz="1600" dirty="0" smtClean="0"/>
              <a:t>Bankomatkarten                      15,-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2500 	</a:t>
            </a:r>
            <a:r>
              <a:rPr lang="de-DE" sz="1600" dirty="0" smtClean="0"/>
              <a:t>Vorsteuer				             3,-</a:t>
            </a:r>
            <a:endParaRPr lang="de-DE" sz="1600" dirty="0"/>
          </a:p>
          <a:p>
            <a:pPr>
              <a:tabLst>
                <a:tab pos="666750" algn="l"/>
                <a:tab pos="2286000" algn="l"/>
              </a:tabLst>
              <a:defRPr/>
            </a:pPr>
            <a:r>
              <a:rPr lang="de-DE" sz="1600" dirty="0"/>
              <a:t>	an   2800 </a:t>
            </a:r>
            <a:r>
              <a:rPr lang="de-DE" sz="1600" dirty="0" smtClean="0"/>
              <a:t>Bank					  18,-</a:t>
            </a:r>
            <a:endParaRPr lang="de-DE" sz="1600" dirty="0"/>
          </a:p>
        </p:txBody>
      </p:sp>
      <p:grpSp>
        <p:nvGrpSpPr>
          <p:cNvPr id="13327" name="Group 2621"/>
          <p:cNvGrpSpPr>
            <a:grpSpLocks/>
          </p:cNvGrpSpPr>
          <p:nvPr/>
        </p:nvGrpSpPr>
        <p:grpSpPr bwMode="auto">
          <a:xfrm>
            <a:off x="396875" y="1857375"/>
            <a:ext cx="2244725" cy="1389063"/>
            <a:chOff x="4021" y="668"/>
            <a:chExt cx="1414" cy="875"/>
          </a:xfrm>
        </p:grpSpPr>
        <p:pic>
          <p:nvPicPr>
            <p:cNvPr id="13334" name="Picture 2622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 Box 2623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13328" name="Group 2629"/>
          <p:cNvGrpSpPr>
            <a:grpSpLocks/>
          </p:cNvGrpSpPr>
          <p:nvPr/>
        </p:nvGrpSpPr>
        <p:grpSpPr bwMode="auto">
          <a:xfrm>
            <a:off x="4711700" y="1644650"/>
            <a:ext cx="1549400" cy="1812925"/>
            <a:chOff x="3952" y="612"/>
            <a:chExt cx="976" cy="1142"/>
          </a:xfrm>
        </p:grpSpPr>
        <p:pic>
          <p:nvPicPr>
            <p:cNvPr id="13332" name="Picture 2630" descr="rentner-mit-einkaufswag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612"/>
              <a:ext cx="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 Box 2631"/>
            <p:cNvSpPr txBox="1">
              <a:spLocks noChangeArrowheads="1"/>
            </p:cNvSpPr>
            <p:nvPr/>
          </p:nvSpPr>
          <p:spPr bwMode="auto">
            <a:xfrm>
              <a:off x="4346" y="1515"/>
              <a:ext cx="582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1332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3330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http://t3.gstatic.com/images?q=tbn:ANd9GcS75KSfGdsTZHvpal9ucEPkM-GLoS0E0sklNXOhYh4Q_rH3tBjZ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6" y="1153636"/>
            <a:ext cx="1609725" cy="14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t0.gstatic.com/images?q=tbn:ANd9GcQemm8KKFy_i9jRlvjHHRWhdUNIIev3cggvuXf6jB7XY5utVExy-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93" y="895033"/>
            <a:ext cx="2611907" cy="16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6794981" y="3634277"/>
            <a:ext cx="28392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dirty="0" smtClean="0"/>
              <a:t>Verkauf gegen </a:t>
            </a:r>
          </a:p>
          <a:p>
            <a:r>
              <a:rPr lang="de-AT" altLang="de-DE" dirty="0" smtClean="0"/>
              <a:t>Bankomatkarte € 1.200,-</a:t>
            </a:r>
          </a:p>
          <a:p>
            <a:r>
              <a:rPr lang="de-AT" altLang="de-DE" dirty="0" smtClean="0"/>
              <a:t>inkl. 20 % </a:t>
            </a:r>
            <a:r>
              <a:rPr lang="de-AT" altLang="de-DE" dirty="0" err="1" smtClean="0"/>
              <a:t>USt</a:t>
            </a:r>
            <a:endParaRPr lang="de-AT" altLang="de-DE" dirty="0" smtClean="0"/>
          </a:p>
          <a:p>
            <a:endParaRPr lang="de-AT" altLang="de-DE" dirty="0"/>
          </a:p>
          <a:p>
            <a:r>
              <a:rPr lang="de-AT" altLang="de-DE" dirty="0" smtClean="0"/>
              <a:t>Zahlungseingang</a:t>
            </a:r>
          </a:p>
          <a:p>
            <a:r>
              <a:rPr lang="de-AT" altLang="de-DE" dirty="0" smtClean="0"/>
              <a:t>Bankkonto € 1.200,-</a:t>
            </a:r>
          </a:p>
          <a:p>
            <a:endParaRPr lang="de-AT" altLang="de-DE" dirty="0"/>
          </a:p>
          <a:p>
            <a:r>
              <a:rPr lang="de-AT" altLang="de-DE" dirty="0" smtClean="0"/>
              <a:t>Monatliche Gebühr für die</a:t>
            </a:r>
          </a:p>
          <a:p>
            <a:r>
              <a:rPr lang="de-AT" altLang="de-DE" dirty="0" smtClean="0"/>
              <a:t>Nutzung des Systems</a:t>
            </a:r>
            <a:endParaRPr lang="de-AT" altLang="de-DE" dirty="0"/>
          </a:p>
        </p:txBody>
      </p:sp>
    </p:spTree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quf">
  <a:themeElements>
    <a:clrScheme name="">
      <a:dk1>
        <a:srgbClr val="000000"/>
      </a:dk1>
      <a:lt1>
        <a:srgbClr val="FFFFFF"/>
      </a:lt1>
      <a:dk2>
        <a:srgbClr val="00FFFF"/>
      </a:dk2>
      <a:lt2>
        <a:srgbClr val="000000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FF00FF"/>
      </a:hlink>
      <a:folHlink>
        <a:srgbClr val="C0C0C0"/>
      </a:folHlink>
    </a:clrScheme>
    <a:fontScheme name="multiq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ltiqu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qu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FFFF"/>
    </a:dk2>
    <a:lt2>
      <a:srgbClr val="000000"/>
    </a:lt2>
    <a:accent1>
      <a:srgbClr val="0000FF"/>
    </a:accent1>
    <a:accent2>
      <a:srgbClr val="FF0000"/>
    </a:accent2>
    <a:accent3>
      <a:srgbClr val="FFFFFF"/>
    </a:accent3>
    <a:accent4>
      <a:srgbClr val="000000"/>
    </a:accent4>
    <a:accent5>
      <a:srgbClr val="AAAAFF"/>
    </a:accent5>
    <a:accent6>
      <a:srgbClr val="E70000"/>
    </a:accent6>
    <a:hlink>
      <a:srgbClr val="FF00FF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45</Pages>
  <Words>893</Words>
  <Application>Microsoft Office PowerPoint</Application>
  <PresentationFormat>A4-Papier (210x297 mm)</PresentationFormat>
  <Paragraphs>326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Verdana</vt:lpstr>
      <vt:lpstr>multiquf</vt:lpstr>
      <vt:lpstr>CorelDRAW!</vt:lpstr>
      <vt:lpstr>GALLERY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154</cp:revision>
  <cp:lastPrinted>2014-11-24T09:00:21Z</cp:lastPrinted>
  <dcterms:created xsi:type="dcterms:W3CDTF">1996-06-07T13:56:40Z</dcterms:created>
  <dcterms:modified xsi:type="dcterms:W3CDTF">2014-11-24T11:20:29Z</dcterms:modified>
</cp:coreProperties>
</file>